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14"/>
    <p:sldId id="257" r:id="rId115"/>
    <p:sldId id="258" r:id="rId116"/>
    <p:sldId id="259" r:id="rId117"/>
    <p:sldId id="260" r:id="rId118"/>
    <p:sldId id="261" r:id="rId119"/>
    <p:sldId id="262" r:id="rId120"/>
    <p:sldId id="263" r:id="rId121"/>
    <p:sldId id="264" r:id="rId122"/>
    <p:sldId id="265" r:id="rId123"/>
    <p:sldId id="266" r:id="rId12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Bobby Jones Condensed Soft" charset="1" panose="00000000000000000000"/>
      <p:regular r:id="rId18"/>
    </p:embeddedFont>
    <p:embeddedFont>
      <p:font typeface="TT Commons Pro" charset="1" panose="020B0103030102020204"/>
      <p:regular r:id="rId19"/>
    </p:embeddedFont>
    <p:embeddedFont>
      <p:font typeface="TT Commons Pro Bold" charset="1" panose="020B0103030102020204"/>
      <p:regular r:id="rId20"/>
    </p:embeddedFont>
    <p:embeddedFont>
      <p:font typeface="TT Commons Pro Italics" charset="1" panose="020B0103030102020204"/>
      <p:regular r:id="rId21"/>
    </p:embeddedFont>
    <p:embeddedFont>
      <p:font typeface="TT Commons Pro Bold Italics" charset="1" panose="020B0103030102020204"/>
      <p:regular r:id="rId22"/>
    </p:embeddedFont>
    <p:embeddedFont>
      <p:font typeface="Funtastic" charset="1" panose="00000000000000000000"/>
      <p:regular r:id="rId23"/>
    </p:embeddedFont>
    <p:embeddedFont>
      <p:font typeface="Antonio" charset="1" panose="02000503000000000000"/>
      <p:regular r:id="rId24"/>
    </p:embeddedFont>
    <p:embeddedFont>
      <p:font typeface="Antonio Bold" charset="1" panose="02000803000000000000"/>
      <p:regular r:id="rId25"/>
    </p:embeddedFont>
    <p:embeddedFont>
      <p:font typeface="Antonio Italics" charset="1" panose="02000503000000000000"/>
      <p:regular r:id="rId26"/>
    </p:embeddedFont>
    <p:embeddedFont>
      <p:font typeface="Antonio Bold Italics" charset="1" panose="02000803000000000000"/>
      <p:regular r:id="rId27"/>
    </p:embeddedFont>
    <p:embeddedFont>
      <p:font typeface="Antonio Light" charset="1" panose="02000303000000000000"/>
      <p:regular r:id="rId28"/>
    </p:embeddedFont>
    <p:embeddedFont>
      <p:font typeface="Antonio Light Italics" charset="1" panose="02000303000000000000"/>
      <p:regular r:id="rId29"/>
    </p:embeddedFont>
    <p:embeddedFont>
      <p:font typeface="Antonio Ultra-Bold" charset="1" panose="02000803000000000000"/>
      <p:regular r:id="rId30"/>
    </p:embeddedFont>
    <p:embeddedFont>
      <p:font typeface="Antonio Ultra-Bold Italics" charset="1" panose="02000803000000000000"/>
      <p:regular r:id="rId31"/>
    </p:embeddedFont>
    <p:embeddedFont>
      <p:font typeface="Poppins" charset="1" panose="00000500000000000000"/>
      <p:regular r:id="rId32"/>
    </p:embeddedFont>
    <p:embeddedFont>
      <p:font typeface="Poppins Bold" charset="1" panose="00000800000000000000"/>
      <p:regular r:id="rId33"/>
    </p:embeddedFont>
    <p:embeddedFont>
      <p:font typeface="Poppins Italics" charset="1" panose="00000500000000000000"/>
      <p:regular r:id="rId34"/>
    </p:embeddedFont>
    <p:embeddedFont>
      <p:font typeface="Poppins Bold Italics" charset="1" panose="00000800000000000000"/>
      <p:regular r:id="rId35"/>
    </p:embeddedFont>
    <p:embeddedFont>
      <p:font typeface="Poppins Thin" charset="1" panose="00000300000000000000"/>
      <p:regular r:id="rId36"/>
    </p:embeddedFont>
    <p:embeddedFont>
      <p:font typeface="Poppins Thin Italics" charset="1" panose="00000300000000000000"/>
      <p:regular r:id="rId37"/>
    </p:embeddedFont>
    <p:embeddedFont>
      <p:font typeface="Poppins Extra-Light" charset="1" panose="00000300000000000000"/>
      <p:regular r:id="rId38"/>
    </p:embeddedFont>
    <p:embeddedFont>
      <p:font typeface="Poppins Extra-Light Italics" charset="1" panose="00000300000000000000"/>
      <p:regular r:id="rId39"/>
    </p:embeddedFont>
    <p:embeddedFont>
      <p:font typeface="Poppins Light" charset="1" panose="00000400000000000000"/>
      <p:regular r:id="rId40"/>
    </p:embeddedFont>
    <p:embeddedFont>
      <p:font typeface="Poppins Light Italics" charset="1" panose="00000400000000000000"/>
      <p:regular r:id="rId41"/>
    </p:embeddedFont>
    <p:embeddedFont>
      <p:font typeface="Poppins Medium" charset="1" panose="00000600000000000000"/>
      <p:regular r:id="rId42"/>
    </p:embeddedFont>
    <p:embeddedFont>
      <p:font typeface="Poppins Medium Italics" charset="1" panose="00000600000000000000"/>
      <p:regular r:id="rId43"/>
    </p:embeddedFont>
    <p:embeddedFont>
      <p:font typeface="Poppins Semi-Bold" charset="1" panose="00000700000000000000"/>
      <p:regular r:id="rId44"/>
    </p:embeddedFont>
    <p:embeddedFont>
      <p:font typeface="Poppins Semi-Bold Italics" charset="1" panose="00000700000000000000"/>
      <p:regular r:id="rId45"/>
    </p:embeddedFont>
    <p:embeddedFont>
      <p:font typeface="Poppins Ultra-Bold" charset="1" panose="00000900000000000000"/>
      <p:regular r:id="rId46"/>
    </p:embeddedFont>
    <p:embeddedFont>
      <p:font typeface="Poppins Ultra-Bold Italics" charset="1" panose="00000900000000000000"/>
      <p:regular r:id="rId47"/>
    </p:embeddedFont>
    <p:embeddedFont>
      <p:font typeface="Poppins Heavy" charset="1" panose="00000A00000000000000"/>
      <p:regular r:id="rId48"/>
    </p:embeddedFont>
    <p:embeddedFont>
      <p:font typeface="Poppins Heavy Italics" charset="1" panose="00000A00000000000000"/>
      <p:regular r:id="rId49"/>
    </p:embeddedFont>
    <p:embeddedFont>
      <p:font typeface="Agrandir" charset="1" panose="00000500000000000000"/>
      <p:regular r:id="rId50"/>
    </p:embeddedFont>
    <p:embeddedFont>
      <p:font typeface="Agrandir Bold" charset="1" panose="00000800000000000000"/>
      <p:regular r:id="rId51"/>
    </p:embeddedFont>
    <p:embeddedFont>
      <p:font typeface="Agrandir Italics" charset="1" panose="00000500000000000000"/>
      <p:regular r:id="rId52"/>
    </p:embeddedFont>
    <p:embeddedFont>
      <p:font typeface="Agrandir Bold Italics" charset="1" panose="00000800000000000000"/>
      <p:regular r:id="rId53"/>
    </p:embeddedFont>
    <p:embeddedFont>
      <p:font typeface="Agrandir Thin" charset="1" panose="00000200000000000000"/>
      <p:regular r:id="rId54"/>
    </p:embeddedFont>
    <p:embeddedFont>
      <p:font typeface="Agrandir Thin Italics" charset="1" panose="00000200000000000000"/>
      <p:regular r:id="rId55"/>
    </p:embeddedFont>
    <p:embeddedFont>
      <p:font typeface="Agrandir Medium" charset="1" panose="00000600000000000000"/>
      <p:regular r:id="rId56"/>
    </p:embeddedFont>
    <p:embeddedFont>
      <p:font typeface="Agrandir Medium Italics" charset="1" panose="00000600000000000000"/>
      <p:regular r:id="rId57"/>
    </p:embeddedFont>
    <p:embeddedFont>
      <p:font typeface="Agrandir Ultra-Bold" charset="1" panose="00000A00000000000000"/>
      <p:regular r:id="rId58"/>
    </p:embeddedFont>
    <p:embeddedFont>
      <p:font typeface="Agrandir Ultra-Bold Italics" charset="1" panose="00000A00000000000000"/>
      <p:regular r:id="rId59"/>
    </p:embeddedFont>
    <p:embeddedFont>
      <p:font typeface="Agrandir Heavy" charset="1" panose="00000900000000000000"/>
      <p:regular r:id="rId60"/>
    </p:embeddedFont>
    <p:embeddedFont>
      <p:font typeface="Agrandir Heavy Italics" charset="1" panose="00000900000000000000"/>
      <p:regular r:id="rId61"/>
    </p:embeddedFont>
    <p:embeddedFont>
      <p:font typeface="Open Sauce" charset="1" panose="00000500000000000000"/>
      <p:regular r:id="rId62"/>
    </p:embeddedFont>
    <p:embeddedFont>
      <p:font typeface="Open Sauce Bold" charset="1" panose="00000800000000000000"/>
      <p:regular r:id="rId63"/>
    </p:embeddedFont>
    <p:embeddedFont>
      <p:font typeface="Open Sauce Italics" charset="1" panose="00000500000000000000"/>
      <p:regular r:id="rId64"/>
    </p:embeddedFont>
    <p:embeddedFont>
      <p:font typeface="Open Sauce Bold Italics" charset="1" panose="00000800000000000000"/>
      <p:regular r:id="rId65"/>
    </p:embeddedFont>
    <p:embeddedFont>
      <p:font typeface="Open Sauce Light" charset="1" panose="00000400000000000000"/>
      <p:regular r:id="rId66"/>
    </p:embeddedFont>
    <p:embeddedFont>
      <p:font typeface="Open Sauce Light Italics" charset="1" panose="00000400000000000000"/>
      <p:regular r:id="rId67"/>
    </p:embeddedFont>
    <p:embeddedFont>
      <p:font typeface="Open Sauce Medium" charset="1" panose="00000600000000000000"/>
      <p:regular r:id="rId68"/>
    </p:embeddedFont>
    <p:embeddedFont>
      <p:font typeface="Open Sauce Medium Italics" charset="1" panose="00000600000000000000"/>
      <p:regular r:id="rId69"/>
    </p:embeddedFont>
    <p:embeddedFont>
      <p:font typeface="Open Sauce Semi-Bold" charset="1" panose="00000700000000000000"/>
      <p:regular r:id="rId70"/>
    </p:embeddedFont>
    <p:embeddedFont>
      <p:font typeface="Open Sauce Semi-Bold Italics" charset="1" panose="00000700000000000000"/>
      <p:regular r:id="rId71"/>
    </p:embeddedFont>
    <p:embeddedFont>
      <p:font typeface="Open Sauce Heavy" charset="1" panose="00000A00000000000000"/>
      <p:regular r:id="rId72"/>
    </p:embeddedFont>
    <p:embeddedFont>
      <p:font typeface="Open Sauce Heavy Italics" charset="1" panose="00000A00000000000000"/>
      <p:regular r:id="rId73"/>
    </p:embeddedFont>
    <p:embeddedFont>
      <p:font typeface="Loubag" charset="1" panose="02020A03060303060403"/>
      <p:regular r:id="rId74"/>
    </p:embeddedFont>
    <p:embeddedFont>
      <p:font typeface="Loubag Bold" charset="1" panose="02020A03060303060403"/>
      <p:regular r:id="rId75"/>
    </p:embeddedFont>
    <p:embeddedFont>
      <p:font typeface="Loubag Thin" charset="1" panose="02020A03060303060403"/>
      <p:regular r:id="rId76"/>
    </p:embeddedFont>
    <p:embeddedFont>
      <p:font typeface="Loubag Light" charset="1" panose="02020A03060303060403"/>
      <p:regular r:id="rId77"/>
    </p:embeddedFont>
    <p:embeddedFont>
      <p:font typeface="Loubag Medium" charset="1" panose="02020A03060303060403"/>
      <p:regular r:id="rId78"/>
    </p:embeddedFont>
    <p:embeddedFont>
      <p:font typeface="Loubag Semi-Bold" charset="1" panose="02020A03060303060403"/>
      <p:regular r:id="rId79"/>
    </p:embeddedFont>
    <p:embeddedFont>
      <p:font typeface="Loubag Ultra-Bold" charset="1" panose="02020A03060303060403"/>
      <p:regular r:id="rId80"/>
    </p:embeddedFont>
    <p:embeddedFont>
      <p:font typeface="Loubag Heavy" charset="1" panose="02020A03060303060403"/>
      <p:regular r:id="rId81"/>
    </p:embeddedFont>
    <p:embeddedFont>
      <p:font typeface="Alegreya Sans" charset="1" panose="00000500000000000000"/>
      <p:regular r:id="rId82"/>
    </p:embeddedFont>
    <p:embeddedFont>
      <p:font typeface="Alegreya Sans Bold" charset="1" panose="00000800000000000000"/>
      <p:regular r:id="rId83"/>
    </p:embeddedFont>
    <p:embeddedFont>
      <p:font typeface="Alegreya Sans Italics" charset="1" panose="00000500000000000000"/>
      <p:regular r:id="rId84"/>
    </p:embeddedFont>
    <p:embeddedFont>
      <p:font typeface="Alegreya Sans Bold Italics" charset="1" panose="00000800000000000000"/>
      <p:regular r:id="rId85"/>
    </p:embeddedFont>
    <p:embeddedFont>
      <p:font typeface="Alegreya Sans Thin" charset="1" panose="00000300000000000000"/>
      <p:regular r:id="rId86"/>
    </p:embeddedFont>
    <p:embeddedFont>
      <p:font typeface="Alegreya Sans Thin Italics" charset="1" panose="00000300000000000000"/>
      <p:regular r:id="rId87"/>
    </p:embeddedFont>
    <p:embeddedFont>
      <p:font typeface="Alegreya Sans Light" charset="1" panose="00000400000000000000"/>
      <p:regular r:id="rId88"/>
    </p:embeddedFont>
    <p:embeddedFont>
      <p:font typeface="Alegreya Sans Light Italics" charset="1" panose="00000400000000000000"/>
      <p:regular r:id="rId89"/>
    </p:embeddedFont>
    <p:embeddedFont>
      <p:font typeface="Alegreya Sans Medium" charset="1" panose="00000600000000000000"/>
      <p:regular r:id="rId90"/>
    </p:embeddedFont>
    <p:embeddedFont>
      <p:font typeface="Alegreya Sans Medium Italics" charset="1" panose="00000600000000000000"/>
      <p:regular r:id="rId91"/>
    </p:embeddedFont>
    <p:embeddedFont>
      <p:font typeface="Alegreya Sans Ultra-Bold" charset="1" panose="00000900000000000000"/>
      <p:regular r:id="rId92"/>
    </p:embeddedFont>
    <p:embeddedFont>
      <p:font typeface="Alegreya Sans Ultra-Bold Italics" charset="1" panose="00000900000000000000"/>
      <p:regular r:id="rId93"/>
    </p:embeddedFont>
    <p:embeddedFont>
      <p:font typeface="Alegreya Sans Heavy" charset="1" panose="00000A00000000000000"/>
      <p:regular r:id="rId94"/>
    </p:embeddedFont>
    <p:embeddedFont>
      <p:font typeface="Alegreya Sans Heavy Italics" charset="1" panose="00000A00000000000000"/>
      <p:regular r:id="rId95"/>
    </p:embeddedFont>
    <p:embeddedFont>
      <p:font typeface="Montserrat" charset="1" panose="00000500000000000000"/>
      <p:regular r:id="rId96"/>
    </p:embeddedFont>
    <p:embeddedFont>
      <p:font typeface="Montserrat Bold" charset="1" panose="00000800000000000000"/>
      <p:regular r:id="rId97"/>
    </p:embeddedFont>
    <p:embeddedFont>
      <p:font typeface="Montserrat Italics" charset="1" panose="00000500000000000000"/>
      <p:regular r:id="rId98"/>
    </p:embeddedFont>
    <p:embeddedFont>
      <p:font typeface="Montserrat Bold Italics" charset="1" panose="00000800000000000000"/>
      <p:regular r:id="rId99"/>
    </p:embeddedFont>
    <p:embeddedFont>
      <p:font typeface="Montserrat Thin" charset="1" panose="00000300000000000000"/>
      <p:regular r:id="rId100"/>
    </p:embeddedFont>
    <p:embeddedFont>
      <p:font typeface="Montserrat Thin Italics" charset="1" panose="00000300000000000000"/>
      <p:regular r:id="rId101"/>
    </p:embeddedFont>
    <p:embeddedFont>
      <p:font typeface="Montserrat Extra-Light" charset="1" panose="00000300000000000000"/>
      <p:regular r:id="rId102"/>
    </p:embeddedFont>
    <p:embeddedFont>
      <p:font typeface="Montserrat Extra-Light Italics" charset="1" panose="00000300000000000000"/>
      <p:regular r:id="rId103"/>
    </p:embeddedFont>
    <p:embeddedFont>
      <p:font typeface="Montserrat Light" charset="1" panose="00000400000000000000"/>
      <p:regular r:id="rId104"/>
    </p:embeddedFont>
    <p:embeddedFont>
      <p:font typeface="Montserrat Light Italics" charset="1" panose="00000400000000000000"/>
      <p:regular r:id="rId105"/>
    </p:embeddedFont>
    <p:embeddedFont>
      <p:font typeface="Montserrat Medium" charset="1" panose="00000600000000000000"/>
      <p:regular r:id="rId106"/>
    </p:embeddedFont>
    <p:embeddedFont>
      <p:font typeface="Montserrat Medium Italics" charset="1" panose="00000600000000000000"/>
      <p:regular r:id="rId107"/>
    </p:embeddedFont>
    <p:embeddedFont>
      <p:font typeface="Montserrat Semi-Bold" charset="1" panose="00000700000000000000"/>
      <p:regular r:id="rId108"/>
    </p:embeddedFont>
    <p:embeddedFont>
      <p:font typeface="Montserrat Semi-Bold Italics" charset="1" panose="00000700000000000000"/>
      <p:regular r:id="rId109"/>
    </p:embeddedFont>
    <p:embeddedFont>
      <p:font typeface="Montserrat Ultra-Bold" charset="1" panose="00000900000000000000"/>
      <p:regular r:id="rId110"/>
    </p:embeddedFont>
    <p:embeddedFont>
      <p:font typeface="Montserrat Ultra-Bold Italics" charset="1" panose="00000900000000000000"/>
      <p:regular r:id="rId111"/>
    </p:embeddedFont>
    <p:embeddedFont>
      <p:font typeface="Montserrat Heavy" charset="1" panose="00000A00000000000000"/>
      <p:regular r:id="rId112"/>
    </p:embeddedFont>
    <p:embeddedFont>
      <p:font typeface="Montserrat Heavy Italics" charset="1" panose="00000A00000000000000"/>
      <p:regular r:id="rId1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02" Target="fonts/font102.fntdata" Type="http://schemas.openxmlformats.org/officeDocument/2006/relationships/font"/><Relationship Id="rId103" Target="fonts/font103.fntdata" Type="http://schemas.openxmlformats.org/officeDocument/2006/relationships/font"/><Relationship Id="rId104" Target="fonts/font104.fntdata" Type="http://schemas.openxmlformats.org/officeDocument/2006/relationships/font"/><Relationship Id="rId105" Target="fonts/font105.fntdata" Type="http://schemas.openxmlformats.org/officeDocument/2006/relationships/font"/><Relationship Id="rId106" Target="fonts/font106.fntdata" Type="http://schemas.openxmlformats.org/officeDocument/2006/relationships/font"/><Relationship Id="rId107" Target="fonts/font107.fntdata" Type="http://schemas.openxmlformats.org/officeDocument/2006/relationships/font"/><Relationship Id="rId108" Target="fonts/font108.fntdata" Type="http://schemas.openxmlformats.org/officeDocument/2006/relationships/font"/><Relationship Id="rId109" Target="fonts/font109.fntdata" Type="http://schemas.openxmlformats.org/officeDocument/2006/relationships/font"/><Relationship Id="rId11" Target="fonts/font11.fntdata" Type="http://schemas.openxmlformats.org/officeDocument/2006/relationships/font"/><Relationship Id="rId110" Target="fonts/font110.fntdata" Type="http://schemas.openxmlformats.org/officeDocument/2006/relationships/font"/><Relationship Id="rId111" Target="fonts/font111.fntdata" Type="http://schemas.openxmlformats.org/officeDocument/2006/relationships/font"/><Relationship Id="rId112" Target="fonts/font112.fntdata" Type="http://schemas.openxmlformats.org/officeDocument/2006/relationships/font"/><Relationship Id="rId113" Target="fonts/font113.fntdata" Type="http://schemas.openxmlformats.org/officeDocument/2006/relationships/font"/><Relationship Id="rId114" Target="slides/slide1.xml" Type="http://schemas.openxmlformats.org/officeDocument/2006/relationships/slide"/><Relationship Id="rId115" Target="slides/slide2.xml" Type="http://schemas.openxmlformats.org/officeDocument/2006/relationships/slide"/><Relationship Id="rId116" Target="slides/slide3.xml" Type="http://schemas.openxmlformats.org/officeDocument/2006/relationships/slide"/><Relationship Id="rId117" Target="slides/slide4.xml" Type="http://schemas.openxmlformats.org/officeDocument/2006/relationships/slide"/><Relationship Id="rId118" Target="slides/slide5.xml" Type="http://schemas.openxmlformats.org/officeDocument/2006/relationships/slide"/><Relationship Id="rId119" Target="slides/slide6.xml" Type="http://schemas.openxmlformats.org/officeDocument/2006/relationships/slide"/><Relationship Id="rId12" Target="fonts/font12.fntdata" Type="http://schemas.openxmlformats.org/officeDocument/2006/relationships/font"/><Relationship Id="rId120" Target="slides/slide7.xml" Type="http://schemas.openxmlformats.org/officeDocument/2006/relationships/slide"/><Relationship Id="rId121" Target="slides/slide8.xml" Type="http://schemas.openxmlformats.org/officeDocument/2006/relationships/slide"/><Relationship Id="rId122" Target="slides/slide9.xml" Type="http://schemas.openxmlformats.org/officeDocument/2006/relationships/slide"/><Relationship Id="rId123" Target="slides/slide10.xml" Type="http://schemas.openxmlformats.org/officeDocument/2006/relationships/slide"/><Relationship Id="rId124" Target="slides/slide11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2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009" r="0" b="-980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6693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028700" cy="3915672"/>
            <a:chOff x="0" y="0"/>
            <a:chExt cx="270933" cy="10312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1031288"/>
            </a:xfrm>
            <a:custGeom>
              <a:avLst/>
              <a:gdLst/>
              <a:ahLst/>
              <a:cxnLst/>
              <a:rect r="r" b="b" t="t" l="l"/>
              <a:pathLst>
                <a:path h="1031288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031288"/>
                  </a:lnTo>
                  <a:lnTo>
                    <a:pt x="0" y="1031288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106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6371328"/>
            <a:ext cx="1028700" cy="3915672"/>
            <a:chOff x="0" y="0"/>
            <a:chExt cx="270933" cy="10312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1031288"/>
            </a:xfrm>
            <a:custGeom>
              <a:avLst/>
              <a:gdLst/>
              <a:ahLst/>
              <a:cxnLst/>
              <a:rect r="r" b="b" t="t" l="l"/>
              <a:pathLst>
                <a:path h="1031288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031288"/>
                  </a:lnTo>
                  <a:lnTo>
                    <a:pt x="0" y="1031288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106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14350" y="2210653"/>
            <a:ext cx="18288000" cy="6616931"/>
          </a:xfrm>
          <a:custGeom>
            <a:avLst/>
            <a:gdLst/>
            <a:ahLst/>
            <a:cxnLst/>
            <a:rect r="r" b="b" t="t" l="l"/>
            <a:pathLst>
              <a:path h="6616931" w="18288000">
                <a:moveTo>
                  <a:pt x="0" y="0"/>
                </a:moveTo>
                <a:lnTo>
                  <a:pt x="18288000" y="0"/>
                </a:lnTo>
                <a:lnTo>
                  <a:pt x="18288000" y="6616931"/>
                </a:lnTo>
                <a:lnTo>
                  <a:pt x="0" y="6616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573121" y="2629259"/>
            <a:ext cx="9141759" cy="5028482"/>
            <a:chOff x="0" y="0"/>
            <a:chExt cx="2407706" cy="13243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07706" cy="1324374"/>
            </a:xfrm>
            <a:custGeom>
              <a:avLst/>
              <a:gdLst/>
              <a:ahLst/>
              <a:cxnLst/>
              <a:rect r="r" b="b" t="t" l="l"/>
              <a:pathLst>
                <a:path h="1324374" w="2407706">
                  <a:moveTo>
                    <a:pt x="0" y="0"/>
                  </a:moveTo>
                  <a:lnTo>
                    <a:pt x="2407706" y="0"/>
                  </a:lnTo>
                  <a:lnTo>
                    <a:pt x="2407706" y="1324374"/>
                  </a:lnTo>
                  <a:lnTo>
                    <a:pt x="0" y="1324374"/>
                  </a:lnTo>
                  <a:close/>
                </a:path>
              </a:pathLst>
            </a:custGeom>
            <a:solidFill>
              <a:srgbClr val="EEE2D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407706" cy="136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573121" y="2948236"/>
            <a:ext cx="9141759" cy="421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T Commons Pro"/>
              </a:rPr>
              <a:t>GESTION DE LA BIBLIOTHEQUE -ENAA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0"/>
            <a:ext cx="2314575" cy="1028700"/>
          </a:xfrm>
          <a:custGeom>
            <a:avLst/>
            <a:gdLst/>
            <a:ahLst/>
            <a:cxnLst/>
            <a:rect r="r" b="b" t="t" l="l"/>
            <a:pathLst>
              <a:path h="1028700" w="2314575">
                <a:moveTo>
                  <a:pt x="0" y="0"/>
                </a:moveTo>
                <a:lnTo>
                  <a:pt x="2314575" y="0"/>
                </a:lnTo>
                <a:lnTo>
                  <a:pt x="23145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9161145"/>
            <a:ext cx="6831676" cy="105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4"/>
              </a:lnSpc>
            </a:pPr>
            <a:r>
              <a:rPr lang="en-US" sz="3010" spc="295">
                <a:solidFill>
                  <a:srgbClr val="231F20"/>
                </a:solidFill>
                <a:latin typeface="DM Sans Bold"/>
              </a:rPr>
              <a:t>REALISE PAR :</a:t>
            </a:r>
          </a:p>
          <a:p>
            <a:pPr algn="ctr" marL="0" indent="0" lvl="0">
              <a:lnSpc>
                <a:spcPts val="4292"/>
              </a:lnSpc>
              <a:spcBef>
                <a:spcPct val="0"/>
              </a:spcBef>
            </a:pPr>
            <a:r>
              <a:rPr lang="en-US" sz="3110" spc="304">
                <a:solidFill>
                  <a:srgbClr val="231F20"/>
                </a:solidFill>
                <a:latin typeface="DM Sans"/>
              </a:rPr>
              <a:t>EL MAZOUZ Imane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27624" y="9241155"/>
            <a:ext cx="6831676" cy="97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4"/>
              </a:lnSpc>
            </a:pPr>
            <a:r>
              <a:rPr lang="en-US" sz="3010" spc="295">
                <a:solidFill>
                  <a:srgbClr val="231F20"/>
                </a:solidFill>
                <a:latin typeface="DM Sans Bold"/>
              </a:rPr>
              <a:t>ENCADRE PAR :</a:t>
            </a:r>
          </a:p>
          <a:p>
            <a:pPr algn="ctr" marL="0" indent="0" lvl="0">
              <a:lnSpc>
                <a:spcPts val="3602"/>
              </a:lnSpc>
              <a:spcBef>
                <a:spcPct val="0"/>
              </a:spcBef>
            </a:pPr>
            <a:r>
              <a:rPr lang="en-US" sz="2610" spc="255">
                <a:solidFill>
                  <a:srgbClr val="231F20"/>
                </a:solidFill>
                <a:latin typeface="DM Sans"/>
              </a:rPr>
              <a:t>M.ZEROUAL Ibrahim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18308" y="3033052"/>
            <a:ext cx="9502106" cy="5459392"/>
          </a:xfrm>
          <a:custGeom>
            <a:avLst/>
            <a:gdLst/>
            <a:ahLst/>
            <a:cxnLst/>
            <a:rect r="r" b="b" t="t" l="l"/>
            <a:pathLst>
              <a:path h="5459392" w="9502106">
                <a:moveTo>
                  <a:pt x="0" y="0"/>
                </a:moveTo>
                <a:lnTo>
                  <a:pt x="9502106" y="0"/>
                </a:lnTo>
                <a:lnTo>
                  <a:pt x="9502106" y="5459391"/>
                </a:lnTo>
                <a:lnTo>
                  <a:pt x="0" y="5459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8343" y="-110193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40838" y="4252821"/>
            <a:ext cx="8457046" cy="2943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1"/>
              </a:lnSpc>
            </a:pPr>
            <a:r>
              <a:rPr lang="en-US" sz="3358">
                <a:solidFill>
                  <a:srgbClr val="9B6543"/>
                </a:solidFill>
                <a:latin typeface="Open Sauce"/>
              </a:rPr>
              <a:t>En tant que développeuse back-end Java, la création de cette application  représente une opportunité d'optimiser la gestion des ressources éducatives de manière simple et efficace.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48709" y="861430"/>
            <a:ext cx="10790583" cy="108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9"/>
              </a:lnSpc>
              <a:spcBef>
                <a:spcPct val="0"/>
              </a:spcBef>
            </a:pPr>
            <a:r>
              <a:rPr lang="en-US" sz="6999" spc="132" strike="noStrike" u="none">
                <a:solidFill>
                  <a:srgbClr val="231F20"/>
                </a:solidFill>
                <a:latin typeface="Loubag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774232" y="7200900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3261914" y="0"/>
                </a:moveTo>
                <a:lnTo>
                  <a:pt x="0" y="0"/>
                </a:lnTo>
                <a:lnTo>
                  <a:pt x="0" y="4114800"/>
                </a:lnTo>
                <a:lnTo>
                  <a:pt x="3261914" y="4114800"/>
                </a:lnTo>
                <a:lnTo>
                  <a:pt x="32619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28700" cy="745863"/>
            <a:chOff x="0" y="0"/>
            <a:chExt cx="270933" cy="1964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933" cy="196441"/>
            </a:xfrm>
            <a:custGeom>
              <a:avLst/>
              <a:gdLst/>
              <a:ahLst/>
              <a:cxnLst/>
              <a:rect r="r" b="b" t="t" l="l"/>
              <a:pathLst>
                <a:path h="19644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96441"/>
                  </a:lnTo>
                  <a:lnTo>
                    <a:pt x="0" y="196441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933" cy="234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8540" y="-68787"/>
            <a:ext cx="1496369" cy="6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5"/>
              </a:lnSpc>
              <a:spcBef>
                <a:spcPct val="0"/>
              </a:spcBef>
            </a:pPr>
            <a:r>
              <a:rPr lang="en-US" sz="3851" spc="204">
                <a:solidFill>
                  <a:srgbClr val="FFFFFF"/>
                </a:solidFill>
                <a:latin typeface="Montserrat Classic Bold"/>
              </a:rPr>
              <a:t>10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2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009" r="0" b="-980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6693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028700" cy="3915672"/>
            <a:chOff x="0" y="0"/>
            <a:chExt cx="270933" cy="10312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1031288"/>
            </a:xfrm>
            <a:custGeom>
              <a:avLst/>
              <a:gdLst/>
              <a:ahLst/>
              <a:cxnLst/>
              <a:rect r="r" b="b" t="t" l="l"/>
              <a:pathLst>
                <a:path h="1031288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031288"/>
                  </a:lnTo>
                  <a:lnTo>
                    <a:pt x="0" y="1031288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106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6371328"/>
            <a:ext cx="1028700" cy="3915672"/>
            <a:chOff x="0" y="0"/>
            <a:chExt cx="270933" cy="10312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1031288"/>
            </a:xfrm>
            <a:custGeom>
              <a:avLst/>
              <a:gdLst/>
              <a:ahLst/>
              <a:cxnLst/>
              <a:rect r="r" b="b" t="t" l="l"/>
              <a:pathLst>
                <a:path h="1031288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031288"/>
                  </a:lnTo>
                  <a:lnTo>
                    <a:pt x="0" y="1031288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106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3856170"/>
            <a:ext cx="18288000" cy="6616931"/>
          </a:xfrm>
          <a:custGeom>
            <a:avLst/>
            <a:gdLst/>
            <a:ahLst/>
            <a:cxnLst/>
            <a:rect r="r" b="b" t="t" l="l"/>
            <a:pathLst>
              <a:path h="6616931" w="18288000">
                <a:moveTo>
                  <a:pt x="0" y="0"/>
                </a:moveTo>
                <a:lnTo>
                  <a:pt x="18288000" y="0"/>
                </a:lnTo>
                <a:lnTo>
                  <a:pt x="18288000" y="6616931"/>
                </a:lnTo>
                <a:lnTo>
                  <a:pt x="0" y="6616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573121" y="2629259"/>
            <a:ext cx="9141759" cy="5028482"/>
            <a:chOff x="0" y="0"/>
            <a:chExt cx="2407706" cy="13243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07706" cy="1324374"/>
            </a:xfrm>
            <a:custGeom>
              <a:avLst/>
              <a:gdLst/>
              <a:ahLst/>
              <a:cxnLst/>
              <a:rect r="r" b="b" t="t" l="l"/>
              <a:pathLst>
                <a:path h="1324374" w="2407706">
                  <a:moveTo>
                    <a:pt x="0" y="0"/>
                  </a:moveTo>
                  <a:lnTo>
                    <a:pt x="2407706" y="0"/>
                  </a:lnTo>
                  <a:lnTo>
                    <a:pt x="2407706" y="1324374"/>
                  </a:lnTo>
                  <a:lnTo>
                    <a:pt x="0" y="1324374"/>
                  </a:lnTo>
                  <a:close/>
                </a:path>
              </a:pathLst>
            </a:custGeom>
            <a:solidFill>
              <a:srgbClr val="EEE2D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407706" cy="1362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721181" y="3129084"/>
            <a:ext cx="8845639" cy="403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700" spc="165">
                <a:solidFill>
                  <a:srgbClr val="000000"/>
                </a:solidFill>
                <a:latin typeface="Loubag"/>
              </a:rPr>
              <a:t>MERCI POUR VOTRE ATTENTION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A7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618" y="624330"/>
            <a:ext cx="17120764" cy="9268622"/>
            <a:chOff x="0" y="0"/>
            <a:chExt cx="4442803" cy="24051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2803" cy="2405188"/>
            </a:xfrm>
            <a:custGeom>
              <a:avLst/>
              <a:gdLst/>
              <a:ahLst/>
              <a:cxnLst/>
              <a:rect r="r" b="b" t="t" l="l"/>
              <a:pathLst>
                <a:path h="2405188" w="4442803">
                  <a:moveTo>
                    <a:pt x="0" y="0"/>
                  </a:moveTo>
                  <a:lnTo>
                    <a:pt x="4442803" y="0"/>
                  </a:lnTo>
                  <a:lnTo>
                    <a:pt x="4442803" y="2405188"/>
                  </a:lnTo>
                  <a:lnTo>
                    <a:pt x="0" y="2405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EE2D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2803" cy="2443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597030"/>
            <a:chOff x="0" y="0"/>
            <a:chExt cx="4211807" cy="22309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11807" cy="2230912"/>
            </a:xfrm>
            <a:custGeom>
              <a:avLst/>
              <a:gdLst/>
              <a:ahLst/>
              <a:cxnLst/>
              <a:rect r="r" b="b" t="t" l="l"/>
              <a:pathLst>
                <a:path h="2230912" w="4211807">
                  <a:moveTo>
                    <a:pt x="0" y="0"/>
                  </a:moveTo>
                  <a:lnTo>
                    <a:pt x="4211807" y="0"/>
                  </a:lnTo>
                  <a:lnTo>
                    <a:pt x="4211807" y="2230912"/>
                  </a:lnTo>
                  <a:lnTo>
                    <a:pt x="0" y="2230912"/>
                  </a:lnTo>
                  <a:close/>
                </a:path>
              </a:pathLst>
            </a:custGeom>
            <a:solidFill>
              <a:srgbClr val="EEE2D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4211807" cy="2307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25306" indent="-262653" lvl="1">
                <a:lnSpc>
                  <a:spcPts val="3406"/>
                </a:lnSpc>
                <a:spcBef>
                  <a:spcPct val="0"/>
                </a:spcBef>
                <a:buFont typeface="Arial"/>
                <a:buChar char="•"/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72463" y="1340534"/>
            <a:ext cx="5225985" cy="7917766"/>
          </a:xfrm>
          <a:custGeom>
            <a:avLst/>
            <a:gdLst/>
            <a:ahLst/>
            <a:cxnLst/>
            <a:rect r="r" b="b" t="t" l="l"/>
            <a:pathLst>
              <a:path h="7917766" w="5225985">
                <a:moveTo>
                  <a:pt x="0" y="0"/>
                </a:moveTo>
                <a:lnTo>
                  <a:pt x="5225985" y="0"/>
                </a:lnTo>
                <a:lnTo>
                  <a:pt x="5225985" y="7917766"/>
                </a:lnTo>
                <a:lnTo>
                  <a:pt x="0" y="791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005" r="-21611" b="-711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13409" y="1633318"/>
            <a:ext cx="6879407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999" spc="132">
                <a:solidFill>
                  <a:srgbClr val="000000"/>
                </a:solidFill>
                <a:latin typeface="Loubag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80350" y="3843226"/>
            <a:ext cx="8145526" cy="172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5306" indent="-262653" lvl="1">
              <a:lnSpc>
                <a:spcPts val="3406"/>
              </a:lnSpc>
              <a:buFont typeface="Arial"/>
              <a:buChar char="•"/>
            </a:pPr>
            <a:r>
              <a:rPr lang="en-US" sz="2433">
                <a:solidFill>
                  <a:srgbClr val="000000"/>
                </a:solidFill>
                <a:latin typeface="Poppins"/>
              </a:rPr>
              <a:t>Ce projet est suite d'une collaboration fructueuse avec l'école ENAA de Béni Mellal, où j'ai été sollicité en tant que développeuse back-end Java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80350" y="6024585"/>
            <a:ext cx="7556863" cy="130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347" indent="-262174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428" strike="noStrike" u="none">
                <a:solidFill>
                  <a:srgbClr val="000000"/>
                </a:solidFill>
                <a:latin typeface="Poppins"/>
              </a:rPr>
              <a:t> Objectif :  créer une application console en Java pour la gestion de bibliothèque dans l'école ENAA.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50060"/>
            <a:ext cx="1028700" cy="623319"/>
            <a:chOff x="0" y="0"/>
            <a:chExt cx="270933" cy="1641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164166"/>
            </a:xfrm>
            <a:custGeom>
              <a:avLst/>
              <a:gdLst/>
              <a:ahLst/>
              <a:cxnLst/>
              <a:rect r="r" b="b" t="t" l="l"/>
              <a:pathLst>
                <a:path h="16416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64166"/>
                  </a:lnTo>
                  <a:lnTo>
                    <a:pt x="0" y="164166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70933" cy="20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8540" y="-76200"/>
            <a:ext cx="1840320" cy="6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5"/>
              </a:lnSpc>
              <a:spcBef>
                <a:spcPct val="0"/>
              </a:spcBef>
            </a:pPr>
            <a:r>
              <a:rPr lang="en-US" sz="3851" spc="204">
                <a:solidFill>
                  <a:srgbClr val="FFFFFF"/>
                </a:solidFill>
                <a:latin typeface="Montserrat Classic Bold"/>
              </a:rPr>
              <a:t>02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2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0060"/>
            <a:ext cx="1028700" cy="623319"/>
            <a:chOff x="0" y="0"/>
            <a:chExt cx="270933" cy="164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164166"/>
            </a:xfrm>
            <a:custGeom>
              <a:avLst/>
              <a:gdLst/>
              <a:ahLst/>
              <a:cxnLst/>
              <a:rect r="r" b="b" t="t" l="l"/>
              <a:pathLst>
                <a:path h="16416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64166"/>
                  </a:lnTo>
                  <a:lnTo>
                    <a:pt x="0" y="164166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20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68535" y="1435352"/>
            <a:ext cx="6879407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9"/>
              </a:lnSpc>
              <a:spcBef>
                <a:spcPct val="0"/>
              </a:spcBef>
            </a:pPr>
            <a:r>
              <a:rPr lang="en-US" sz="6999" spc="132" strike="noStrike" u="none">
                <a:solidFill>
                  <a:srgbClr val="000000"/>
                </a:solidFill>
                <a:latin typeface="Loubag"/>
              </a:rPr>
              <a:t>PLAN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47942" y="3848733"/>
            <a:ext cx="5065909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LES OUTILS UTILISES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36410" y="3821301"/>
            <a:ext cx="732795" cy="5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01119" y="3817872"/>
            <a:ext cx="464948" cy="546735"/>
            <a:chOff x="0" y="0"/>
            <a:chExt cx="122455" cy="1439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455" cy="143996"/>
            </a:xfrm>
            <a:custGeom>
              <a:avLst/>
              <a:gdLst/>
              <a:ahLst/>
              <a:cxnLst/>
              <a:rect r="r" b="b" t="t" l="l"/>
              <a:pathLst>
                <a:path h="143996" w="122455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2455" cy="182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847942" y="4776292"/>
            <a:ext cx="6669240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APPLICATION SUR TRELLO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36410" y="4748860"/>
            <a:ext cx="732795" cy="5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101119" y="4745431"/>
            <a:ext cx="464948" cy="546735"/>
            <a:chOff x="0" y="0"/>
            <a:chExt cx="122455" cy="1439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2455" cy="143996"/>
            </a:xfrm>
            <a:custGeom>
              <a:avLst/>
              <a:gdLst/>
              <a:ahLst/>
              <a:cxnLst/>
              <a:rect r="r" b="b" t="t" l="l"/>
              <a:pathLst>
                <a:path h="143996" w="122455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2455" cy="182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true" rot="-5400000">
            <a:off x="9255166" y="3948148"/>
            <a:ext cx="19789698" cy="7160273"/>
          </a:xfrm>
          <a:custGeom>
            <a:avLst/>
            <a:gdLst/>
            <a:ahLst/>
            <a:cxnLst/>
            <a:rect r="r" b="b" t="t" l="l"/>
            <a:pathLst>
              <a:path h="7160273" w="19789698">
                <a:moveTo>
                  <a:pt x="0" y="7160273"/>
                </a:moveTo>
                <a:lnTo>
                  <a:pt x="19789698" y="7160273"/>
                </a:lnTo>
                <a:lnTo>
                  <a:pt x="19789698" y="0"/>
                </a:lnTo>
                <a:lnTo>
                  <a:pt x="0" y="0"/>
                </a:lnTo>
                <a:lnTo>
                  <a:pt x="0" y="7160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47942" y="5703851"/>
            <a:ext cx="4859646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LIVE CODING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36410" y="5676419"/>
            <a:ext cx="732795" cy="5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7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101119" y="5672990"/>
            <a:ext cx="464948" cy="546735"/>
            <a:chOff x="0" y="0"/>
            <a:chExt cx="122455" cy="1439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2455" cy="143996"/>
            </a:xfrm>
            <a:custGeom>
              <a:avLst/>
              <a:gdLst/>
              <a:ahLst/>
              <a:cxnLst/>
              <a:rect r="r" b="b" t="t" l="l"/>
              <a:pathLst>
                <a:path h="143996" w="122455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2455" cy="182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836410" y="6603979"/>
            <a:ext cx="732795" cy="5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8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101119" y="6600550"/>
            <a:ext cx="464948" cy="546735"/>
            <a:chOff x="0" y="0"/>
            <a:chExt cx="122455" cy="14399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2455" cy="143996"/>
            </a:xfrm>
            <a:custGeom>
              <a:avLst/>
              <a:gdLst/>
              <a:ahLst/>
              <a:cxnLst/>
              <a:rect r="r" b="b" t="t" l="l"/>
              <a:pathLst>
                <a:path h="143996" w="122455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2455" cy="182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847942" y="6589120"/>
            <a:ext cx="4097229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CONCLUSION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0" y="-26140"/>
            <a:ext cx="1840320" cy="6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5"/>
              </a:lnSpc>
              <a:spcBef>
                <a:spcPct val="0"/>
              </a:spcBef>
            </a:pPr>
            <a:r>
              <a:rPr lang="en-US" sz="3851" spc="204">
                <a:solidFill>
                  <a:srgbClr val="FFFFFF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61173" y="3848733"/>
            <a:ext cx="5065909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9640" y="3821301"/>
            <a:ext cx="732795" cy="5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1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514350" y="3817872"/>
            <a:ext cx="464948" cy="546735"/>
            <a:chOff x="0" y="0"/>
            <a:chExt cx="122455" cy="14399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2455" cy="143996"/>
            </a:xfrm>
            <a:custGeom>
              <a:avLst/>
              <a:gdLst/>
              <a:ahLst/>
              <a:cxnLst/>
              <a:rect r="r" b="b" t="t" l="l"/>
              <a:pathLst>
                <a:path h="143996" w="122455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22455" cy="182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261173" y="4776292"/>
            <a:ext cx="6669240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ROADMAP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9640" y="4748860"/>
            <a:ext cx="732795" cy="5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2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14350" y="4745431"/>
            <a:ext cx="464948" cy="546735"/>
            <a:chOff x="0" y="0"/>
            <a:chExt cx="122455" cy="14399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2455" cy="143996"/>
            </a:xfrm>
            <a:custGeom>
              <a:avLst/>
              <a:gdLst/>
              <a:ahLst/>
              <a:cxnLst/>
              <a:rect r="r" b="b" t="t" l="l"/>
              <a:pathLst>
                <a:path h="143996" w="122455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22455" cy="182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true" rot="-5400000">
            <a:off x="-10753259" y="3948148"/>
            <a:ext cx="19789698" cy="7160273"/>
          </a:xfrm>
          <a:custGeom>
            <a:avLst/>
            <a:gdLst/>
            <a:ahLst/>
            <a:cxnLst/>
            <a:rect r="r" b="b" t="t" l="l"/>
            <a:pathLst>
              <a:path h="7160273" w="19789698">
                <a:moveTo>
                  <a:pt x="0" y="7160273"/>
                </a:moveTo>
                <a:lnTo>
                  <a:pt x="19789699" y="7160273"/>
                </a:lnTo>
                <a:lnTo>
                  <a:pt x="19789699" y="0"/>
                </a:lnTo>
                <a:lnTo>
                  <a:pt x="0" y="0"/>
                </a:lnTo>
                <a:lnTo>
                  <a:pt x="0" y="7160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261173" y="5703851"/>
            <a:ext cx="6554072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REALISATION SUR JAVA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49640" y="5676419"/>
            <a:ext cx="732795" cy="5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3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514350" y="5672990"/>
            <a:ext cx="464948" cy="546735"/>
            <a:chOff x="0" y="0"/>
            <a:chExt cx="122455" cy="14399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2455" cy="143996"/>
            </a:xfrm>
            <a:custGeom>
              <a:avLst/>
              <a:gdLst/>
              <a:ahLst/>
              <a:cxnLst/>
              <a:rect r="r" b="b" t="t" l="l"/>
              <a:pathLst>
                <a:path h="143996" w="122455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22455" cy="182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249640" y="6603979"/>
            <a:ext cx="732795" cy="5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4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514350" y="6600550"/>
            <a:ext cx="464948" cy="546735"/>
            <a:chOff x="0" y="0"/>
            <a:chExt cx="122455" cy="14399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2455" cy="143996"/>
            </a:xfrm>
            <a:custGeom>
              <a:avLst/>
              <a:gdLst/>
              <a:ahLst/>
              <a:cxnLst/>
              <a:rect r="r" b="b" t="t" l="l"/>
              <a:pathLst>
                <a:path h="143996" w="122455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22455" cy="182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2261173" y="6589120"/>
            <a:ext cx="4731881" cy="124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FONCTIONNALITES PRINCIPALES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239667" y="624330"/>
            <a:ext cx="17746129" cy="9268622"/>
            <a:chOff x="0" y="0"/>
            <a:chExt cx="4605083" cy="240518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605084" cy="2405188"/>
            </a:xfrm>
            <a:custGeom>
              <a:avLst/>
              <a:gdLst/>
              <a:ahLst/>
              <a:cxnLst/>
              <a:rect r="r" b="b" t="t" l="l"/>
              <a:pathLst>
                <a:path h="2405188" w="4605084">
                  <a:moveTo>
                    <a:pt x="0" y="0"/>
                  </a:moveTo>
                  <a:lnTo>
                    <a:pt x="4605084" y="0"/>
                  </a:lnTo>
                  <a:lnTo>
                    <a:pt x="4605084" y="2405188"/>
                  </a:lnTo>
                  <a:lnTo>
                    <a:pt x="0" y="2405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EE2D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4605083" cy="2443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2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50559" y="480377"/>
            <a:ext cx="6879407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999" spc="132">
                <a:solidFill>
                  <a:srgbClr val="231F20"/>
                </a:solidFill>
                <a:latin typeface="Loubag Bold"/>
              </a:rPr>
              <a:t>ROADMAP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-26140"/>
            <a:ext cx="1840320" cy="6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5"/>
              </a:lnSpc>
              <a:spcBef>
                <a:spcPct val="0"/>
              </a:spcBef>
            </a:pPr>
            <a:r>
              <a:rPr lang="en-US" sz="3851" spc="204">
                <a:solidFill>
                  <a:srgbClr val="FFFFFF"/>
                </a:solidFill>
                <a:latin typeface="Montserrat Classic Bold"/>
              </a:rPr>
              <a:t>04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562192" y="-576044"/>
            <a:ext cx="19277704" cy="2324303"/>
            <a:chOff x="0" y="0"/>
            <a:chExt cx="2319558" cy="2796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9558" cy="279668"/>
            </a:xfrm>
            <a:custGeom>
              <a:avLst/>
              <a:gdLst/>
              <a:ahLst/>
              <a:cxnLst/>
              <a:rect r="r" b="b" t="t" l="l"/>
              <a:pathLst>
                <a:path h="279668" w="2319558">
                  <a:moveTo>
                    <a:pt x="0" y="0"/>
                  </a:moveTo>
                  <a:lnTo>
                    <a:pt x="2319558" y="0"/>
                  </a:lnTo>
                  <a:lnTo>
                    <a:pt x="2319558" y="279668"/>
                  </a:lnTo>
                  <a:lnTo>
                    <a:pt x="0" y="2796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19558" cy="317768"/>
            </a:xfrm>
            <a:prstGeom prst="rect">
              <a:avLst/>
            </a:prstGeom>
          </p:spPr>
          <p:txBody>
            <a:bodyPr anchor="ctr" rtlCol="false" tIns="27432" lIns="27432" bIns="27432" rIns="27432"/>
            <a:lstStyle/>
            <a:p>
              <a:pPr algn="ctr">
                <a:lnSpc>
                  <a:spcPts val="1334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72261"/>
            <a:ext cx="15880123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9"/>
              </a:lnSpc>
              <a:spcBef>
                <a:spcPct val="0"/>
              </a:spcBef>
            </a:pPr>
            <a:r>
              <a:rPr lang="en-US" sz="6999" spc="132" strike="noStrike" u="none">
                <a:solidFill>
                  <a:srgbClr val="231F20"/>
                </a:solidFill>
                <a:latin typeface="Loubag"/>
              </a:rPr>
              <a:t>ROADMAP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670090" y="9299459"/>
            <a:ext cx="19277704" cy="987541"/>
            <a:chOff x="0" y="0"/>
            <a:chExt cx="2319558" cy="1188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19558" cy="118824"/>
            </a:xfrm>
            <a:custGeom>
              <a:avLst/>
              <a:gdLst/>
              <a:ahLst/>
              <a:cxnLst/>
              <a:rect r="r" b="b" t="t" l="l"/>
              <a:pathLst>
                <a:path h="118824" w="2319558">
                  <a:moveTo>
                    <a:pt x="0" y="0"/>
                  </a:moveTo>
                  <a:lnTo>
                    <a:pt x="2319558" y="0"/>
                  </a:lnTo>
                  <a:lnTo>
                    <a:pt x="2319558" y="118824"/>
                  </a:lnTo>
                  <a:lnTo>
                    <a:pt x="0" y="118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19558" cy="156924"/>
            </a:xfrm>
            <a:prstGeom prst="rect">
              <a:avLst/>
            </a:prstGeom>
          </p:spPr>
          <p:txBody>
            <a:bodyPr anchor="ctr" rtlCol="false" tIns="27432" lIns="27432" bIns="27432" rIns="27432"/>
            <a:lstStyle/>
            <a:p>
              <a:pPr algn="ctr">
                <a:lnSpc>
                  <a:spcPts val="133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6906759" y="-6490323"/>
            <a:ext cx="3496090" cy="23692448"/>
            <a:chOff x="0" y="0"/>
            <a:chExt cx="4661454" cy="31589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40020" cy="3716966"/>
            </a:xfrm>
            <a:custGeom>
              <a:avLst/>
              <a:gdLst/>
              <a:ahLst/>
              <a:cxnLst/>
              <a:rect r="r" b="b" t="t" l="l"/>
              <a:pathLst>
                <a:path h="3716966" w="4540020">
                  <a:moveTo>
                    <a:pt x="0" y="0"/>
                  </a:moveTo>
                  <a:lnTo>
                    <a:pt x="4540020" y="0"/>
                  </a:lnTo>
                  <a:lnTo>
                    <a:pt x="4540020" y="3716966"/>
                  </a:lnTo>
                  <a:lnTo>
                    <a:pt x="0" y="3716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4523" r="-785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85794" y="3416688"/>
              <a:ext cx="4575660" cy="4256799"/>
            </a:xfrm>
            <a:custGeom>
              <a:avLst/>
              <a:gdLst/>
              <a:ahLst/>
              <a:cxnLst/>
              <a:rect r="r" b="b" t="t" l="l"/>
              <a:pathLst>
                <a:path h="4256799" w="4575660">
                  <a:moveTo>
                    <a:pt x="4575660" y="0"/>
                  </a:moveTo>
                  <a:lnTo>
                    <a:pt x="0" y="0"/>
                  </a:lnTo>
                  <a:lnTo>
                    <a:pt x="0" y="4256799"/>
                  </a:lnTo>
                  <a:lnTo>
                    <a:pt x="4575660" y="4256799"/>
                  </a:lnTo>
                  <a:lnTo>
                    <a:pt x="457566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7470685"/>
              <a:ext cx="4575660" cy="4256799"/>
            </a:xfrm>
            <a:custGeom>
              <a:avLst/>
              <a:gdLst/>
              <a:ahLst/>
              <a:cxnLst/>
              <a:rect r="r" b="b" t="t" l="l"/>
              <a:pathLst>
                <a:path h="4256799" w="4575660">
                  <a:moveTo>
                    <a:pt x="0" y="0"/>
                  </a:moveTo>
                  <a:lnTo>
                    <a:pt x="4575660" y="0"/>
                  </a:lnTo>
                  <a:lnTo>
                    <a:pt x="4575660" y="4256799"/>
                  </a:lnTo>
                  <a:lnTo>
                    <a:pt x="0" y="4256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85794" y="11427206"/>
              <a:ext cx="4575660" cy="4256799"/>
            </a:xfrm>
            <a:custGeom>
              <a:avLst/>
              <a:gdLst/>
              <a:ahLst/>
              <a:cxnLst/>
              <a:rect r="r" b="b" t="t" l="l"/>
              <a:pathLst>
                <a:path h="4256799" w="4575660">
                  <a:moveTo>
                    <a:pt x="4575660" y="0"/>
                  </a:moveTo>
                  <a:lnTo>
                    <a:pt x="0" y="0"/>
                  </a:lnTo>
                  <a:lnTo>
                    <a:pt x="0" y="4256799"/>
                  </a:lnTo>
                  <a:lnTo>
                    <a:pt x="4575660" y="4256799"/>
                  </a:lnTo>
                  <a:lnTo>
                    <a:pt x="457566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5408250"/>
              <a:ext cx="4575660" cy="4256799"/>
            </a:xfrm>
            <a:custGeom>
              <a:avLst/>
              <a:gdLst/>
              <a:ahLst/>
              <a:cxnLst/>
              <a:rect r="r" b="b" t="t" l="l"/>
              <a:pathLst>
                <a:path h="4256799" w="4575660">
                  <a:moveTo>
                    <a:pt x="0" y="0"/>
                  </a:moveTo>
                  <a:lnTo>
                    <a:pt x="4575660" y="0"/>
                  </a:lnTo>
                  <a:lnTo>
                    <a:pt x="4575660" y="4256799"/>
                  </a:lnTo>
                  <a:lnTo>
                    <a:pt x="0" y="4256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85794" y="19364771"/>
              <a:ext cx="4575660" cy="4256799"/>
            </a:xfrm>
            <a:custGeom>
              <a:avLst/>
              <a:gdLst/>
              <a:ahLst/>
              <a:cxnLst/>
              <a:rect r="r" b="b" t="t" l="l"/>
              <a:pathLst>
                <a:path h="4256799" w="4575660">
                  <a:moveTo>
                    <a:pt x="4575660" y="0"/>
                  </a:moveTo>
                  <a:lnTo>
                    <a:pt x="0" y="0"/>
                  </a:lnTo>
                  <a:lnTo>
                    <a:pt x="0" y="4256799"/>
                  </a:lnTo>
                  <a:lnTo>
                    <a:pt x="4575660" y="4256799"/>
                  </a:lnTo>
                  <a:lnTo>
                    <a:pt x="457566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23376611"/>
              <a:ext cx="4575660" cy="4256799"/>
            </a:xfrm>
            <a:custGeom>
              <a:avLst/>
              <a:gdLst/>
              <a:ahLst/>
              <a:cxnLst/>
              <a:rect r="r" b="b" t="t" l="l"/>
              <a:pathLst>
                <a:path h="4256799" w="4575660">
                  <a:moveTo>
                    <a:pt x="0" y="0"/>
                  </a:moveTo>
                  <a:lnTo>
                    <a:pt x="4575660" y="0"/>
                  </a:lnTo>
                  <a:lnTo>
                    <a:pt x="4575660" y="4256799"/>
                  </a:lnTo>
                  <a:lnTo>
                    <a:pt x="0" y="4256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85794" y="27333132"/>
              <a:ext cx="4575660" cy="4256799"/>
            </a:xfrm>
            <a:custGeom>
              <a:avLst/>
              <a:gdLst/>
              <a:ahLst/>
              <a:cxnLst/>
              <a:rect r="r" b="b" t="t" l="l"/>
              <a:pathLst>
                <a:path h="4256799" w="4575660">
                  <a:moveTo>
                    <a:pt x="4575660" y="0"/>
                  </a:moveTo>
                  <a:lnTo>
                    <a:pt x="0" y="0"/>
                  </a:lnTo>
                  <a:lnTo>
                    <a:pt x="0" y="4256799"/>
                  </a:lnTo>
                  <a:lnTo>
                    <a:pt x="4575660" y="4256799"/>
                  </a:lnTo>
                  <a:lnTo>
                    <a:pt x="457566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1711983" y="4595579"/>
            <a:ext cx="1932857" cy="1297700"/>
            <a:chOff x="0" y="0"/>
            <a:chExt cx="2577142" cy="1730266"/>
          </a:xfrm>
        </p:grpSpPr>
        <p:sp>
          <p:nvSpPr>
            <p:cNvPr name="Freeform 21" id="21"/>
            <p:cNvSpPr/>
            <p:nvPr/>
          </p:nvSpPr>
          <p:spPr>
            <a:xfrm flipH="false" flipV="false" rot="5318660">
              <a:off x="453231" y="-404030"/>
              <a:ext cx="1670680" cy="2538327"/>
            </a:xfrm>
            <a:custGeom>
              <a:avLst/>
              <a:gdLst/>
              <a:ahLst/>
              <a:cxnLst/>
              <a:rect r="r" b="b" t="t" l="l"/>
              <a:pathLst>
                <a:path h="2538327" w="1670680">
                  <a:moveTo>
                    <a:pt x="0" y="0"/>
                  </a:moveTo>
                  <a:lnTo>
                    <a:pt x="1670680" y="0"/>
                  </a:lnTo>
                  <a:lnTo>
                    <a:pt x="1670680" y="2538326"/>
                  </a:lnTo>
                  <a:lnTo>
                    <a:pt x="0" y="2538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1084280" y="220848"/>
              <a:ext cx="1288571" cy="128857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1196348" y="7072118"/>
            <a:ext cx="3254818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231F20"/>
                </a:solidFill>
                <a:latin typeface="Alegreya Sans Heavy"/>
              </a:rPr>
              <a:t>PLANIFICATION ET CONCEPTION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23019" y="4459348"/>
            <a:ext cx="1006289" cy="87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5"/>
              </a:lnSpc>
            </a:pPr>
            <a:r>
              <a:rPr lang="en-US" sz="4632">
                <a:solidFill>
                  <a:srgbClr val="000000"/>
                </a:solidFill>
                <a:latin typeface="Funtastic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24197" y="6980122"/>
            <a:ext cx="4411692" cy="167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231F20"/>
                </a:solidFill>
                <a:latin typeface="Alegreya Sans Heavy"/>
              </a:rPr>
              <a:t>TESTS APPTROFONDUS ET CORRECTION DES BOGUES</a:t>
            </a:r>
          </a:p>
        </p:txBody>
      </p:sp>
      <p:grpSp>
        <p:nvGrpSpPr>
          <p:cNvPr name="Group 28" id="28"/>
          <p:cNvGrpSpPr/>
          <p:nvPr/>
        </p:nvGrpSpPr>
        <p:grpSpPr>
          <a:xfrm rot="-5400000">
            <a:off x="7676862" y="4473892"/>
            <a:ext cx="1958715" cy="1315061"/>
            <a:chOff x="0" y="0"/>
            <a:chExt cx="2611620" cy="1753414"/>
          </a:xfrm>
        </p:grpSpPr>
        <p:sp>
          <p:nvSpPr>
            <p:cNvPr name="Freeform 29" id="29"/>
            <p:cNvSpPr/>
            <p:nvPr/>
          </p:nvSpPr>
          <p:spPr>
            <a:xfrm flipH="false" flipV="false" rot="5318660">
              <a:off x="459294" y="-409436"/>
              <a:ext cx="1693031" cy="2572285"/>
            </a:xfrm>
            <a:custGeom>
              <a:avLst/>
              <a:gdLst/>
              <a:ahLst/>
              <a:cxnLst/>
              <a:rect r="r" b="b" t="t" l="l"/>
              <a:pathLst>
                <a:path h="2572285" w="1693031">
                  <a:moveTo>
                    <a:pt x="0" y="0"/>
                  </a:moveTo>
                  <a:lnTo>
                    <a:pt x="1693032" y="0"/>
                  </a:lnTo>
                  <a:lnTo>
                    <a:pt x="1693032" y="2572286"/>
                  </a:lnTo>
                  <a:lnTo>
                    <a:pt x="0" y="2572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0" id="30"/>
            <p:cNvGrpSpPr/>
            <p:nvPr/>
          </p:nvGrpSpPr>
          <p:grpSpPr>
            <a:xfrm rot="0">
              <a:off x="1098786" y="223802"/>
              <a:ext cx="1305810" cy="1305810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</p:grpSp>
      <p:sp>
        <p:nvSpPr>
          <p:cNvPr name="TextBox 33" id="33"/>
          <p:cNvSpPr txBox="true"/>
          <p:nvPr/>
        </p:nvSpPr>
        <p:spPr>
          <a:xfrm rot="0">
            <a:off x="8186997" y="4241178"/>
            <a:ext cx="1019752" cy="89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1"/>
              </a:lnSpc>
            </a:pPr>
            <a:r>
              <a:rPr lang="en-US" sz="4700">
                <a:solidFill>
                  <a:srgbClr val="000000"/>
                </a:solidFill>
                <a:latin typeface="Funtastic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34802" y="7258886"/>
            <a:ext cx="3089850" cy="167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231F20"/>
                </a:solidFill>
                <a:latin typeface="Alegreya Sans Heavy"/>
              </a:rPr>
              <a:t>REMISE DU PROJET ET EVALUATION</a:t>
            </a:r>
          </a:p>
        </p:txBody>
      </p:sp>
      <p:grpSp>
        <p:nvGrpSpPr>
          <p:cNvPr name="Group 35" id="35"/>
          <p:cNvGrpSpPr/>
          <p:nvPr/>
        </p:nvGrpSpPr>
        <p:grpSpPr>
          <a:xfrm rot="-5400000">
            <a:off x="13726471" y="4549282"/>
            <a:ext cx="1906511" cy="1280012"/>
            <a:chOff x="0" y="0"/>
            <a:chExt cx="2542015" cy="1706682"/>
          </a:xfrm>
        </p:grpSpPr>
        <p:sp>
          <p:nvSpPr>
            <p:cNvPr name="Freeform 36" id="36"/>
            <p:cNvSpPr/>
            <p:nvPr/>
          </p:nvSpPr>
          <p:spPr>
            <a:xfrm flipH="false" flipV="false" rot="5318660">
              <a:off x="447053" y="-398523"/>
              <a:ext cx="1647909" cy="2503729"/>
            </a:xfrm>
            <a:custGeom>
              <a:avLst/>
              <a:gdLst/>
              <a:ahLst/>
              <a:cxnLst/>
              <a:rect r="r" b="b" t="t" l="l"/>
              <a:pathLst>
                <a:path h="2503729" w="1647909">
                  <a:moveTo>
                    <a:pt x="0" y="0"/>
                  </a:moveTo>
                  <a:lnTo>
                    <a:pt x="1647909" y="0"/>
                  </a:lnTo>
                  <a:lnTo>
                    <a:pt x="1647909" y="2503728"/>
                  </a:lnTo>
                  <a:lnTo>
                    <a:pt x="0" y="2503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7" id="37"/>
            <p:cNvGrpSpPr/>
            <p:nvPr/>
          </p:nvGrpSpPr>
          <p:grpSpPr>
            <a:xfrm rot="0">
              <a:off x="1069501" y="217837"/>
              <a:ext cx="1271008" cy="1271008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</p:grpSp>
      <p:sp>
        <p:nvSpPr>
          <p:cNvPr name="TextBox 40" id="40"/>
          <p:cNvSpPr txBox="true"/>
          <p:nvPr/>
        </p:nvSpPr>
        <p:spPr>
          <a:xfrm rot="0">
            <a:off x="14183440" y="4324098"/>
            <a:ext cx="992573" cy="86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7"/>
              </a:lnSpc>
            </a:pPr>
            <a:r>
              <a:rPr lang="en-US" sz="4562">
                <a:solidFill>
                  <a:srgbClr val="000000"/>
                </a:solidFill>
                <a:latin typeface="Funtastic"/>
              </a:rPr>
              <a:t>5</a:t>
            </a:r>
          </a:p>
        </p:txBody>
      </p:sp>
      <p:grpSp>
        <p:nvGrpSpPr>
          <p:cNvPr name="Group 41" id="41"/>
          <p:cNvGrpSpPr/>
          <p:nvPr/>
        </p:nvGrpSpPr>
        <p:grpSpPr>
          <a:xfrm rot="-5400000">
            <a:off x="4735481" y="4996940"/>
            <a:ext cx="1934677" cy="1298922"/>
            <a:chOff x="0" y="0"/>
            <a:chExt cx="2579569" cy="1731896"/>
          </a:xfrm>
        </p:grpSpPr>
        <p:sp>
          <p:nvSpPr>
            <p:cNvPr name="Freeform 42" id="42"/>
            <p:cNvSpPr/>
            <p:nvPr/>
          </p:nvSpPr>
          <p:spPr>
            <a:xfrm flipH="false" flipV="false" rot="5318660">
              <a:off x="453658" y="-404411"/>
              <a:ext cx="1672254" cy="2540717"/>
            </a:xfrm>
            <a:custGeom>
              <a:avLst/>
              <a:gdLst/>
              <a:ahLst/>
              <a:cxnLst/>
              <a:rect r="r" b="b" t="t" l="l"/>
              <a:pathLst>
                <a:path h="2540717" w="1672254">
                  <a:moveTo>
                    <a:pt x="0" y="0"/>
                  </a:moveTo>
                  <a:lnTo>
                    <a:pt x="1672253" y="0"/>
                  </a:lnTo>
                  <a:lnTo>
                    <a:pt x="1672253" y="2540717"/>
                  </a:lnTo>
                  <a:lnTo>
                    <a:pt x="0" y="254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3" id="43"/>
            <p:cNvGrpSpPr/>
            <p:nvPr/>
          </p:nvGrpSpPr>
          <p:grpSpPr>
            <a:xfrm rot="0">
              <a:off x="1085301" y="221056"/>
              <a:ext cx="1289785" cy="1289785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-5400000">
            <a:off x="10642282" y="4986417"/>
            <a:ext cx="1934677" cy="1298922"/>
            <a:chOff x="0" y="0"/>
            <a:chExt cx="2579569" cy="1731896"/>
          </a:xfrm>
        </p:grpSpPr>
        <p:sp>
          <p:nvSpPr>
            <p:cNvPr name="Freeform 47" id="47"/>
            <p:cNvSpPr/>
            <p:nvPr/>
          </p:nvSpPr>
          <p:spPr>
            <a:xfrm flipH="false" flipV="false" rot="5318660">
              <a:off x="453658" y="-404411"/>
              <a:ext cx="1672254" cy="2540717"/>
            </a:xfrm>
            <a:custGeom>
              <a:avLst/>
              <a:gdLst/>
              <a:ahLst/>
              <a:cxnLst/>
              <a:rect r="r" b="b" t="t" l="l"/>
              <a:pathLst>
                <a:path h="2540717" w="1672254">
                  <a:moveTo>
                    <a:pt x="0" y="0"/>
                  </a:moveTo>
                  <a:lnTo>
                    <a:pt x="1672253" y="0"/>
                  </a:lnTo>
                  <a:lnTo>
                    <a:pt x="1672253" y="2540717"/>
                  </a:lnTo>
                  <a:lnTo>
                    <a:pt x="0" y="254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8" id="48"/>
            <p:cNvGrpSpPr/>
            <p:nvPr/>
          </p:nvGrpSpPr>
          <p:grpSpPr>
            <a:xfrm rot="0">
              <a:off x="1085301" y="221056"/>
              <a:ext cx="1289785" cy="1289785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</p:grpSp>
      <p:sp>
        <p:nvSpPr>
          <p:cNvPr name="TextBox 51" id="51"/>
          <p:cNvSpPr txBox="true"/>
          <p:nvPr/>
        </p:nvSpPr>
        <p:spPr>
          <a:xfrm rot="0">
            <a:off x="5158649" y="4755868"/>
            <a:ext cx="1007237" cy="87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4637">
                <a:solidFill>
                  <a:srgbClr val="000000"/>
                </a:solidFill>
                <a:latin typeface="Funtastic"/>
              </a:rPr>
              <a:t>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106002" y="4755868"/>
            <a:ext cx="1007237" cy="87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4637">
                <a:solidFill>
                  <a:srgbClr val="000000"/>
                </a:solidFill>
                <a:latin typeface="Funtastic"/>
              </a:rPr>
              <a:t>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665275" y="1991146"/>
            <a:ext cx="3993984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231F20"/>
                </a:solidFill>
                <a:latin typeface="Alegreya Sans Heavy"/>
              </a:rPr>
              <a:t>IMPLEMENTATON DES FONCTIONNALITES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760735" y="1991146"/>
            <a:ext cx="3697771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231F20"/>
                </a:solidFill>
                <a:latin typeface="Alegreya Sans Heavy"/>
              </a:rPr>
              <a:t>DOCUMENTATION ET FINALISATION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0" y="50060"/>
            <a:ext cx="1028700" cy="623319"/>
            <a:chOff x="0" y="0"/>
            <a:chExt cx="270933" cy="16416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70933" cy="164166"/>
            </a:xfrm>
            <a:custGeom>
              <a:avLst/>
              <a:gdLst/>
              <a:ahLst/>
              <a:cxnLst/>
              <a:rect r="r" b="b" t="t" l="l"/>
              <a:pathLst>
                <a:path h="16416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64166"/>
                  </a:lnTo>
                  <a:lnTo>
                    <a:pt x="0" y="164166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270933" cy="20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08540" y="-68787"/>
            <a:ext cx="1840320" cy="6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5"/>
              </a:lnSpc>
              <a:spcBef>
                <a:spcPct val="0"/>
              </a:spcBef>
            </a:pPr>
            <a:r>
              <a:rPr lang="en-US" sz="3851" spc="204">
                <a:solidFill>
                  <a:srgbClr val="FFFFFF"/>
                </a:solidFill>
                <a:latin typeface="Montserrat Classic Bold"/>
              </a:rPr>
              <a:t>04</a:t>
            </a:r>
          </a:p>
        </p:txBody>
      </p:sp>
    </p:spTree>
  </p:cSld>
  <p:clrMapOvr>
    <a:masterClrMapping/>
  </p:clrMapOvr>
  <p:transition spd="fast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4337202"/>
            <a:ext cx="5070394" cy="5024299"/>
          </a:xfrm>
          <a:custGeom>
            <a:avLst/>
            <a:gdLst/>
            <a:ahLst/>
            <a:cxnLst/>
            <a:rect r="r" b="b" t="t" l="l"/>
            <a:pathLst>
              <a:path h="5024299" w="5070394">
                <a:moveTo>
                  <a:pt x="0" y="0"/>
                </a:moveTo>
                <a:lnTo>
                  <a:pt x="5070394" y="0"/>
                </a:lnTo>
                <a:lnTo>
                  <a:pt x="5070394" y="5024299"/>
                </a:lnTo>
                <a:lnTo>
                  <a:pt x="0" y="5024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19223" y="567057"/>
            <a:ext cx="11302432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9"/>
              </a:lnSpc>
              <a:spcBef>
                <a:spcPct val="0"/>
              </a:spcBef>
            </a:pPr>
            <a:r>
              <a:rPr lang="en-US" sz="6999" spc="132" strike="noStrike" u="none">
                <a:solidFill>
                  <a:srgbClr val="000000"/>
                </a:solidFill>
                <a:latin typeface="Loubag"/>
              </a:rPr>
              <a:t>REALISATION SUR JAVA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608437" y="4937942"/>
            <a:ext cx="4113179" cy="4087473"/>
            <a:chOff x="0" y="0"/>
            <a:chExt cx="1279723" cy="1271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96693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03886" y="4937942"/>
            <a:ext cx="4113179" cy="4087473"/>
            <a:chOff x="0" y="0"/>
            <a:chExt cx="1279723" cy="1271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96693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279723" cy="1347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52670" y="4805615"/>
            <a:ext cx="4113179" cy="4087473"/>
            <a:chOff x="0" y="0"/>
            <a:chExt cx="1279723" cy="12717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96693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23580" y="3015730"/>
            <a:ext cx="2049168" cy="204916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69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40786" y="3015730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693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640443" y="3085766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693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413371" y="3297229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3" y="0"/>
                </a:lnTo>
                <a:lnTo>
                  <a:pt x="1211703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280133" y="3297229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988492" y="3337993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21813" y="6169266"/>
            <a:ext cx="2974893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000" spc="392">
                <a:solidFill>
                  <a:srgbClr val="FDFBFB"/>
                </a:solidFill>
                <a:latin typeface="Oswald"/>
              </a:rPr>
              <a:t>PORTABILITÉ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77924" y="6169266"/>
            <a:ext cx="2974893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DFBFB"/>
                </a:solidFill>
                <a:latin typeface="Oswald"/>
              </a:rPr>
              <a:t>SÉCURITÉ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88747" y="6169266"/>
            <a:ext cx="3552561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DFBFB"/>
                </a:solidFill>
                <a:latin typeface="Oswald"/>
              </a:rPr>
              <a:t>SCALABILITÉ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0" y="50060"/>
            <a:ext cx="1028700" cy="623319"/>
            <a:chOff x="0" y="0"/>
            <a:chExt cx="270933" cy="16416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70933" cy="164166"/>
            </a:xfrm>
            <a:custGeom>
              <a:avLst/>
              <a:gdLst/>
              <a:ahLst/>
              <a:cxnLst/>
              <a:rect r="r" b="b" t="t" l="l"/>
              <a:pathLst>
                <a:path h="16416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64166"/>
                  </a:lnTo>
                  <a:lnTo>
                    <a:pt x="0" y="164166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270933" cy="20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8540" y="-68787"/>
            <a:ext cx="1840320" cy="6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5"/>
              </a:lnSpc>
              <a:spcBef>
                <a:spcPct val="0"/>
              </a:spcBef>
            </a:pPr>
            <a:r>
              <a:rPr lang="en-US" sz="3851" spc="204">
                <a:solidFill>
                  <a:srgbClr val="FFFFFF"/>
                </a:solidFill>
                <a:latin typeface="Montserrat Classic Bold"/>
              </a:rPr>
              <a:t>05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2143517" y="4337202"/>
            <a:ext cx="5070394" cy="5024299"/>
          </a:xfrm>
          <a:custGeom>
            <a:avLst/>
            <a:gdLst/>
            <a:ahLst/>
            <a:cxnLst/>
            <a:rect r="r" b="b" t="t" l="l"/>
            <a:pathLst>
              <a:path h="5024299" w="5070394">
                <a:moveTo>
                  <a:pt x="0" y="0"/>
                </a:moveTo>
                <a:lnTo>
                  <a:pt x="5070394" y="0"/>
                </a:lnTo>
                <a:lnTo>
                  <a:pt x="5070394" y="5024299"/>
                </a:lnTo>
                <a:lnTo>
                  <a:pt x="0" y="5024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6330174" y="4337202"/>
            <a:ext cx="5070394" cy="5024299"/>
          </a:xfrm>
          <a:custGeom>
            <a:avLst/>
            <a:gdLst/>
            <a:ahLst/>
            <a:cxnLst/>
            <a:rect r="r" b="b" t="t" l="l"/>
            <a:pathLst>
              <a:path h="5024299" w="5070394">
                <a:moveTo>
                  <a:pt x="0" y="0"/>
                </a:moveTo>
                <a:lnTo>
                  <a:pt x="5070393" y="0"/>
                </a:lnTo>
                <a:lnTo>
                  <a:pt x="5070393" y="5024299"/>
                </a:lnTo>
                <a:lnTo>
                  <a:pt x="0" y="5024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4573699">
            <a:off x="-682731" y="7569813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-979549">
            <a:off x="15393830" y="-686312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2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5857208" y="-6204909"/>
            <a:ext cx="18621220" cy="6737496"/>
          </a:xfrm>
          <a:custGeom>
            <a:avLst/>
            <a:gdLst/>
            <a:ahLst/>
            <a:cxnLst/>
            <a:rect r="r" b="b" t="t" l="l"/>
            <a:pathLst>
              <a:path h="6737496" w="18621220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3308" y="429907"/>
            <a:ext cx="16353678" cy="9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6"/>
              </a:lnSpc>
            </a:pPr>
            <a:r>
              <a:rPr lang="en-US" sz="6300" spc="119">
                <a:solidFill>
                  <a:srgbClr val="000000"/>
                </a:solidFill>
                <a:latin typeface="Loubag"/>
              </a:rPr>
              <a:t>FONCTIONNALITES PRINCIPALES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7572375"/>
            <a:ext cx="374616" cy="2714625"/>
            <a:chOff x="0" y="0"/>
            <a:chExt cx="98664" cy="7149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664" cy="714963"/>
            </a:xfrm>
            <a:custGeom>
              <a:avLst/>
              <a:gdLst/>
              <a:ahLst/>
              <a:cxnLst/>
              <a:rect r="r" b="b" t="t" l="l"/>
              <a:pathLst>
                <a:path h="714963" w="98664">
                  <a:moveTo>
                    <a:pt x="0" y="0"/>
                  </a:moveTo>
                  <a:lnTo>
                    <a:pt x="98664" y="0"/>
                  </a:lnTo>
                  <a:lnTo>
                    <a:pt x="98664" y="714963"/>
                  </a:lnTo>
                  <a:lnTo>
                    <a:pt x="0" y="714963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8664" cy="753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913384" y="7572375"/>
            <a:ext cx="374616" cy="2714625"/>
            <a:chOff x="0" y="0"/>
            <a:chExt cx="98664" cy="7149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664" cy="714963"/>
            </a:xfrm>
            <a:custGeom>
              <a:avLst/>
              <a:gdLst/>
              <a:ahLst/>
              <a:cxnLst/>
              <a:rect r="r" b="b" t="t" l="l"/>
              <a:pathLst>
                <a:path h="714963" w="98664">
                  <a:moveTo>
                    <a:pt x="0" y="0"/>
                  </a:moveTo>
                  <a:lnTo>
                    <a:pt x="98664" y="0"/>
                  </a:lnTo>
                  <a:lnTo>
                    <a:pt x="98664" y="714963"/>
                  </a:lnTo>
                  <a:lnTo>
                    <a:pt x="0" y="714963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8664" cy="753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50060"/>
            <a:ext cx="1028700" cy="623319"/>
            <a:chOff x="0" y="0"/>
            <a:chExt cx="270933" cy="1641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164166"/>
            </a:xfrm>
            <a:custGeom>
              <a:avLst/>
              <a:gdLst/>
              <a:ahLst/>
              <a:cxnLst/>
              <a:rect r="r" b="b" t="t" l="l"/>
              <a:pathLst>
                <a:path h="16416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64166"/>
                  </a:lnTo>
                  <a:lnTo>
                    <a:pt x="0" y="164166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0933" cy="20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8540" y="-68787"/>
            <a:ext cx="1840320" cy="6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5"/>
              </a:lnSpc>
              <a:spcBef>
                <a:spcPct val="0"/>
              </a:spcBef>
            </a:pPr>
            <a:r>
              <a:rPr lang="en-US" sz="3851" spc="204">
                <a:solidFill>
                  <a:srgbClr val="FFFFFF"/>
                </a:solidFill>
                <a:latin typeface="Montserrat Classic Bold"/>
              </a:rPr>
              <a:t>06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4573699">
            <a:off x="-1118184" y="7816587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189621" y="2031296"/>
            <a:ext cx="12399937" cy="7570954"/>
            <a:chOff x="0" y="0"/>
            <a:chExt cx="16533249" cy="1009460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5283397"/>
              <a:ext cx="7888080" cy="4811209"/>
              <a:chOff x="0" y="0"/>
              <a:chExt cx="1391057" cy="84845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91057" cy="848453"/>
              </a:xfrm>
              <a:custGeom>
                <a:avLst/>
                <a:gdLst/>
                <a:ahLst/>
                <a:cxnLst/>
                <a:rect r="r" b="b" t="t" l="l"/>
                <a:pathLst>
                  <a:path h="848453" w="1391057">
                    <a:moveTo>
                      <a:pt x="0" y="0"/>
                    </a:moveTo>
                    <a:lnTo>
                      <a:pt x="1391057" y="0"/>
                    </a:lnTo>
                    <a:lnTo>
                      <a:pt x="1391057" y="848453"/>
                    </a:lnTo>
                    <a:lnTo>
                      <a:pt x="0" y="848453"/>
                    </a:lnTo>
                    <a:close/>
                  </a:path>
                </a:pathLst>
              </a:custGeom>
              <a:solidFill>
                <a:srgbClr val="CCA78A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391057" cy="886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8645169" y="5283397"/>
              <a:ext cx="7888080" cy="4811209"/>
              <a:chOff x="0" y="0"/>
              <a:chExt cx="1391057" cy="84845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91057" cy="848453"/>
              </a:xfrm>
              <a:custGeom>
                <a:avLst/>
                <a:gdLst/>
                <a:ahLst/>
                <a:cxnLst/>
                <a:rect r="r" b="b" t="t" l="l"/>
                <a:pathLst>
                  <a:path h="848453" w="1391057">
                    <a:moveTo>
                      <a:pt x="0" y="0"/>
                    </a:moveTo>
                    <a:lnTo>
                      <a:pt x="1391057" y="0"/>
                    </a:lnTo>
                    <a:lnTo>
                      <a:pt x="1391057" y="848453"/>
                    </a:lnTo>
                    <a:lnTo>
                      <a:pt x="0" y="84845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391057" cy="886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7888080" cy="4811209"/>
              <a:chOff x="0" y="0"/>
              <a:chExt cx="1391057" cy="84845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91057" cy="848453"/>
              </a:xfrm>
              <a:custGeom>
                <a:avLst/>
                <a:gdLst/>
                <a:ahLst/>
                <a:cxnLst/>
                <a:rect r="r" b="b" t="t" l="l"/>
                <a:pathLst>
                  <a:path h="848453" w="1391057">
                    <a:moveTo>
                      <a:pt x="0" y="0"/>
                    </a:moveTo>
                    <a:lnTo>
                      <a:pt x="1391057" y="0"/>
                    </a:lnTo>
                    <a:lnTo>
                      <a:pt x="1391057" y="848453"/>
                    </a:lnTo>
                    <a:lnTo>
                      <a:pt x="0" y="84845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391057" cy="886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645169" y="0"/>
              <a:ext cx="7888080" cy="4811209"/>
              <a:chOff x="0" y="0"/>
              <a:chExt cx="1391057" cy="84845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391057" cy="848453"/>
              </a:xfrm>
              <a:custGeom>
                <a:avLst/>
                <a:gdLst/>
                <a:ahLst/>
                <a:cxnLst/>
                <a:rect r="r" b="b" t="t" l="l"/>
                <a:pathLst>
                  <a:path h="848453" w="1391057">
                    <a:moveTo>
                      <a:pt x="0" y="0"/>
                    </a:moveTo>
                    <a:lnTo>
                      <a:pt x="1391057" y="0"/>
                    </a:lnTo>
                    <a:lnTo>
                      <a:pt x="1391057" y="848453"/>
                    </a:lnTo>
                    <a:lnTo>
                      <a:pt x="0" y="848453"/>
                    </a:lnTo>
                    <a:close/>
                  </a:path>
                </a:pathLst>
              </a:custGeom>
              <a:solidFill>
                <a:srgbClr val="CCA78A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391057" cy="886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7734745" y="3892023"/>
            <a:ext cx="3309689" cy="3478307"/>
            <a:chOff x="0" y="0"/>
            <a:chExt cx="773398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73398" cy="812800"/>
            </a:xfrm>
            <a:custGeom>
              <a:avLst/>
              <a:gdLst/>
              <a:ahLst/>
              <a:cxnLst/>
              <a:rect r="r" b="b" t="t" l="l"/>
              <a:pathLst>
                <a:path h="812800" w="773398">
                  <a:moveTo>
                    <a:pt x="386699" y="0"/>
                  </a:moveTo>
                  <a:cubicBezTo>
                    <a:pt x="173131" y="0"/>
                    <a:pt x="0" y="181951"/>
                    <a:pt x="0" y="406400"/>
                  </a:cubicBezTo>
                  <a:cubicBezTo>
                    <a:pt x="0" y="630849"/>
                    <a:pt x="173131" y="812800"/>
                    <a:pt x="386699" y="812800"/>
                  </a:cubicBezTo>
                  <a:cubicBezTo>
                    <a:pt x="600267" y="812800"/>
                    <a:pt x="773398" y="630849"/>
                    <a:pt x="773398" y="406400"/>
                  </a:cubicBezTo>
                  <a:cubicBezTo>
                    <a:pt x="773398" y="181951"/>
                    <a:pt x="600267" y="0"/>
                    <a:pt x="386699" y="0"/>
                  </a:cubicBezTo>
                  <a:close/>
                </a:path>
              </a:pathLst>
            </a:custGeom>
            <a:solidFill>
              <a:srgbClr val="F1EDEC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2506" y="38100"/>
              <a:ext cx="62838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323726" y="6578680"/>
            <a:ext cx="3066964" cy="42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2"/>
              </a:lnSpc>
              <a:spcBef>
                <a:spcPct val="0"/>
              </a:spcBef>
            </a:pPr>
            <a:r>
              <a:rPr lang="en-US" sz="3030">
                <a:solidFill>
                  <a:srgbClr val="2B2B2B"/>
                </a:solidFill>
                <a:latin typeface="Antonio"/>
              </a:rPr>
              <a:t>CLASS STUDENT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87334" y="6554014"/>
            <a:ext cx="3066964" cy="42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2"/>
              </a:lnSpc>
              <a:spcBef>
                <a:spcPct val="0"/>
              </a:spcBef>
            </a:pPr>
            <a:r>
              <a:rPr lang="en-US" sz="3030">
                <a:solidFill>
                  <a:srgbClr val="2B2B2B"/>
                </a:solidFill>
                <a:latin typeface="Antonio"/>
              </a:rPr>
              <a:t>CLASS MENU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67513" y="2411170"/>
            <a:ext cx="4050573" cy="42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2"/>
              </a:lnSpc>
              <a:spcBef>
                <a:spcPct val="0"/>
              </a:spcBef>
            </a:pPr>
            <a:r>
              <a:rPr lang="en-US" sz="3030">
                <a:solidFill>
                  <a:srgbClr val="2B2B2B"/>
                </a:solidFill>
                <a:latin typeface="Antonio"/>
              </a:rPr>
              <a:t>CLASS LIBRARY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76880" y="2411170"/>
            <a:ext cx="4810029" cy="42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2"/>
              </a:lnSpc>
              <a:spcBef>
                <a:spcPct val="0"/>
              </a:spcBef>
            </a:pPr>
            <a:r>
              <a:rPr lang="en-US" sz="3030">
                <a:solidFill>
                  <a:srgbClr val="2B2B2B"/>
                </a:solidFill>
                <a:latin typeface="Antonio"/>
              </a:rPr>
              <a:t>CLASS BOOK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21387" y="5008517"/>
            <a:ext cx="4136405" cy="111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1"/>
              </a:lnSpc>
            </a:pPr>
            <a:r>
              <a:rPr lang="en-US" sz="4122">
                <a:solidFill>
                  <a:srgbClr val="2B2B2B"/>
                </a:solidFill>
                <a:latin typeface="Antonio"/>
              </a:rPr>
              <a:t>LES 4 FONCTIONNALITES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04525" y="2975089"/>
            <a:ext cx="4050573" cy="179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2690" indent="-221345" lvl="1">
              <a:lnSpc>
                <a:spcPts val="2870"/>
              </a:lnSpc>
              <a:spcBef>
                <a:spcPct val="0"/>
              </a:spcBef>
              <a:buFont typeface="Arial"/>
              <a:buChar char="•"/>
            </a:pPr>
            <a:r>
              <a:rPr lang="en-US" sz="2050" spc="-53">
                <a:solidFill>
                  <a:srgbClr val="2B2B2B"/>
                </a:solidFill>
                <a:latin typeface="Open Sauce"/>
              </a:rPr>
              <a:t>Gère</a:t>
            </a:r>
            <a:r>
              <a:rPr lang="en-US" sz="2050" spc="-53">
                <a:solidFill>
                  <a:srgbClr val="2B2B2B"/>
                </a:solidFill>
                <a:latin typeface="Open Sauce"/>
              </a:rPr>
              <a:t> l'ensemble de la bibliothèque.</a:t>
            </a:r>
          </a:p>
          <a:p>
            <a:pPr marL="442690" indent="-221345" lvl="1">
              <a:lnSpc>
                <a:spcPts val="2870"/>
              </a:lnSpc>
              <a:spcBef>
                <a:spcPct val="0"/>
              </a:spcBef>
              <a:buFont typeface="Arial"/>
              <a:buChar char="•"/>
            </a:pPr>
            <a:r>
              <a:rPr lang="en-US" sz="2050" spc="-53">
                <a:solidFill>
                  <a:srgbClr val="2B2B2B"/>
                </a:solidFill>
                <a:latin typeface="Open Sauce"/>
              </a:rPr>
              <a:t>Permet d'ajouter, supprimer et rechercher des livres.</a:t>
            </a:r>
          </a:p>
          <a:p>
            <a:pPr>
              <a:lnSpc>
                <a:spcPts val="2870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3796330" y="6962089"/>
            <a:ext cx="4121756" cy="143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0"/>
              </a:lnSpc>
              <a:spcBef>
                <a:spcPct val="0"/>
              </a:spcBef>
            </a:pPr>
          </a:p>
          <a:p>
            <a:pPr algn="l" marL="442690" indent="-221345" lvl="1">
              <a:lnSpc>
                <a:spcPts val="2870"/>
              </a:lnSpc>
              <a:spcBef>
                <a:spcPct val="0"/>
              </a:spcBef>
              <a:buFont typeface="Arial"/>
              <a:buChar char="•"/>
            </a:pPr>
            <a:r>
              <a:rPr lang="en-US" sz="2050" spc="-53" strike="noStrike" u="none">
                <a:solidFill>
                  <a:srgbClr val="2B2B2B"/>
                </a:solidFill>
                <a:latin typeface="Open Sauce"/>
              </a:rPr>
              <a:t>Stocke la liste des livres empruntés par l'apprenant.</a:t>
            </a:r>
          </a:p>
          <a:p>
            <a:pPr algn="l" marL="0" indent="0" lvl="0">
              <a:lnSpc>
                <a:spcPts val="2870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0176880" y="2839205"/>
            <a:ext cx="4774443" cy="137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50"/>
              </a:lnSpc>
            </a:pPr>
          </a:p>
          <a:p>
            <a:pPr algn="just" marL="442690" indent="-221345" lvl="1">
              <a:lnSpc>
                <a:spcPts val="2870"/>
              </a:lnSpc>
              <a:spcBef>
                <a:spcPct val="0"/>
              </a:spcBef>
              <a:buFont typeface="Arial"/>
              <a:buChar char="•"/>
            </a:pPr>
            <a:r>
              <a:rPr lang="en-US" sz="2050" spc="-53">
                <a:solidFill>
                  <a:srgbClr val="2B2B2B"/>
                </a:solidFill>
                <a:latin typeface="Open Sauce"/>
              </a:rPr>
              <a:t>Dispose de méthodes pour modifier les détails du livre.</a:t>
            </a:r>
          </a:p>
          <a:p>
            <a:pPr algn="just">
              <a:lnSpc>
                <a:spcPts val="287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457633" y="7325371"/>
            <a:ext cx="4212935" cy="193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2690" indent="-221345" lvl="1">
              <a:lnSpc>
                <a:spcPts val="2870"/>
              </a:lnSpc>
              <a:buFont typeface="Arial"/>
              <a:buChar char="•"/>
            </a:pPr>
            <a:r>
              <a:rPr lang="en-US" sz="2050" spc="-53">
                <a:solidFill>
                  <a:srgbClr val="2B2B2B"/>
                </a:solidFill>
                <a:latin typeface="Open Sauce"/>
              </a:rPr>
              <a:t>Gère l'in</a:t>
            </a:r>
            <a:r>
              <a:rPr lang="en-US" sz="2050" spc="-53" strike="noStrike" u="none">
                <a:solidFill>
                  <a:srgbClr val="2B2B2B"/>
                </a:solidFill>
                <a:latin typeface="Open Sauce"/>
              </a:rPr>
              <a:t>terface utilisateur en console.</a:t>
            </a:r>
          </a:p>
          <a:p>
            <a:pPr algn="just" marL="377922" indent="-188961" lvl="1">
              <a:lnSpc>
                <a:spcPts val="2450"/>
              </a:lnSpc>
              <a:spcBef>
                <a:spcPct val="0"/>
              </a:spcBef>
              <a:buFont typeface="Arial"/>
              <a:buChar char="•"/>
            </a:pPr>
            <a:r>
              <a:rPr lang="en-US" sz="1750" spc="-45" strike="noStrike" u="none">
                <a:solidFill>
                  <a:srgbClr val="2B2B2B"/>
                </a:solidFill>
                <a:latin typeface="Open Sauce"/>
              </a:rPr>
              <a:t>Affiche les options disponibles.</a:t>
            </a:r>
          </a:p>
          <a:p>
            <a:pPr algn="just" marL="377922" indent="-188961" lvl="1">
              <a:lnSpc>
                <a:spcPts val="2450"/>
              </a:lnSpc>
              <a:spcBef>
                <a:spcPct val="0"/>
              </a:spcBef>
              <a:buFont typeface="Arial"/>
              <a:buChar char="•"/>
            </a:pPr>
            <a:r>
              <a:rPr lang="en-US" sz="1750" spc="-45" strike="noStrike" u="none">
                <a:solidFill>
                  <a:srgbClr val="2B2B2B"/>
                </a:solidFill>
                <a:latin typeface="Open Sauce"/>
              </a:rPr>
              <a:t>Recueille l'entrée de l'utilisateur et déclenche les actions appropriées.</a:t>
            </a:r>
          </a:p>
          <a:p>
            <a:pPr marL="0" indent="0" lvl="0">
              <a:lnSpc>
                <a:spcPts val="2450"/>
              </a:lnSpc>
              <a:spcBef>
                <a:spcPct val="0"/>
              </a:spcBef>
            </a:pPr>
          </a:p>
        </p:txBody>
      </p:sp>
      <p:grpSp>
        <p:nvGrpSpPr>
          <p:cNvPr name="Group 40" id="40"/>
          <p:cNvGrpSpPr/>
          <p:nvPr/>
        </p:nvGrpSpPr>
        <p:grpSpPr>
          <a:xfrm rot="0">
            <a:off x="1948860" y="1656181"/>
            <a:ext cx="14567330" cy="8236771"/>
            <a:chOff x="0" y="0"/>
            <a:chExt cx="3780192" cy="213742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780192" cy="2137425"/>
            </a:xfrm>
            <a:custGeom>
              <a:avLst/>
              <a:gdLst/>
              <a:ahLst/>
              <a:cxnLst/>
              <a:rect r="r" b="b" t="t" l="l"/>
              <a:pathLst>
                <a:path h="2137425" w="3780192">
                  <a:moveTo>
                    <a:pt x="0" y="0"/>
                  </a:moveTo>
                  <a:lnTo>
                    <a:pt x="3780192" y="0"/>
                  </a:lnTo>
                  <a:lnTo>
                    <a:pt x="3780192" y="2137425"/>
                  </a:lnTo>
                  <a:lnTo>
                    <a:pt x="0" y="21374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EE2D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3780192" cy="2175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2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92818" y="3457154"/>
            <a:ext cx="2295059" cy="2286094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809681" y="3281224"/>
            <a:ext cx="2471678" cy="2462023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188740" y="3164175"/>
            <a:ext cx="2706695" cy="2696122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691115" y="3047126"/>
            <a:ext cx="2706695" cy="2696122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217107" y="654329"/>
            <a:ext cx="10823916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</a:pPr>
            <a:r>
              <a:rPr lang="en-US" sz="6999" spc="132">
                <a:solidFill>
                  <a:srgbClr val="231F20"/>
                </a:solidFill>
                <a:latin typeface="Loubag"/>
              </a:rPr>
              <a:t>LES OUTILS UTILISES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50060"/>
            <a:ext cx="1028700" cy="623319"/>
            <a:chOff x="0" y="0"/>
            <a:chExt cx="270933" cy="1641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933" cy="164166"/>
            </a:xfrm>
            <a:custGeom>
              <a:avLst/>
              <a:gdLst/>
              <a:ahLst/>
              <a:cxnLst/>
              <a:rect r="r" b="b" t="t" l="l"/>
              <a:pathLst>
                <a:path h="16416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64166"/>
                  </a:lnTo>
                  <a:lnTo>
                    <a:pt x="0" y="164166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70933" cy="20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8540" y="-68787"/>
            <a:ext cx="1840320" cy="6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5"/>
              </a:lnSpc>
              <a:spcBef>
                <a:spcPct val="0"/>
              </a:spcBef>
            </a:pPr>
            <a:r>
              <a:rPr lang="en-US" sz="3851" spc="204">
                <a:solidFill>
                  <a:srgbClr val="FFFFFF"/>
                </a:solidFill>
                <a:latin typeface="Montserrat Classic Bold"/>
              </a:rPr>
              <a:t>07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24694" y="5743248"/>
            <a:ext cx="4051996" cy="3434885"/>
            <a:chOff x="0" y="0"/>
            <a:chExt cx="1111048" cy="9418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11048" cy="941838"/>
            </a:xfrm>
            <a:custGeom>
              <a:avLst/>
              <a:gdLst/>
              <a:ahLst/>
              <a:cxnLst/>
              <a:rect r="r" b="b" t="t" l="l"/>
              <a:pathLst>
                <a:path h="941838" w="1111048">
                  <a:moveTo>
                    <a:pt x="0" y="0"/>
                  </a:moveTo>
                  <a:lnTo>
                    <a:pt x="1111048" y="0"/>
                  </a:lnTo>
                  <a:lnTo>
                    <a:pt x="1111048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111048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524694" y="6689166"/>
            <a:ext cx="4034786" cy="154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FFFBFB"/>
                </a:solidFill>
                <a:latin typeface="DM Sans"/>
              </a:rPr>
              <a:t>Plateforme de messagerie professionnelle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14350" y="5743248"/>
            <a:ext cx="4051996" cy="3434885"/>
            <a:chOff x="0" y="0"/>
            <a:chExt cx="1111048" cy="941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1048" cy="941838"/>
            </a:xfrm>
            <a:custGeom>
              <a:avLst/>
              <a:gdLst/>
              <a:ahLst/>
              <a:cxnLst/>
              <a:rect r="r" b="b" t="t" l="l"/>
              <a:pathLst>
                <a:path h="941838" w="1111048">
                  <a:moveTo>
                    <a:pt x="0" y="0"/>
                  </a:moveTo>
                  <a:lnTo>
                    <a:pt x="1111048" y="0"/>
                  </a:lnTo>
                  <a:lnTo>
                    <a:pt x="1111048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111048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63589" y="6177689"/>
            <a:ext cx="3353518" cy="256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FFFBFB"/>
                </a:solidFill>
                <a:latin typeface="DM Sans"/>
              </a:rPr>
              <a:t>IDE principal utilisé pour coder l'application en Java.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4041932" y="5743248"/>
            <a:ext cx="4051996" cy="3434885"/>
            <a:chOff x="0" y="0"/>
            <a:chExt cx="1111048" cy="941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11048" cy="941838"/>
            </a:xfrm>
            <a:custGeom>
              <a:avLst/>
              <a:gdLst/>
              <a:ahLst/>
              <a:cxnLst/>
              <a:rect r="r" b="b" t="t" l="l"/>
              <a:pathLst>
                <a:path h="941838" w="1111048">
                  <a:moveTo>
                    <a:pt x="0" y="0"/>
                  </a:moveTo>
                  <a:lnTo>
                    <a:pt x="1111048" y="0"/>
                  </a:lnTo>
                  <a:lnTo>
                    <a:pt x="1111048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111048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019522" y="5743248"/>
            <a:ext cx="4051996" cy="3434885"/>
            <a:chOff x="0" y="0"/>
            <a:chExt cx="1111048" cy="941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11048" cy="941838"/>
            </a:xfrm>
            <a:custGeom>
              <a:avLst/>
              <a:gdLst/>
              <a:ahLst/>
              <a:cxnLst/>
              <a:rect r="r" b="b" t="t" l="l"/>
              <a:pathLst>
                <a:path h="941838" w="1111048">
                  <a:moveTo>
                    <a:pt x="0" y="0"/>
                  </a:moveTo>
                  <a:lnTo>
                    <a:pt x="1111048" y="0"/>
                  </a:lnTo>
                  <a:lnTo>
                    <a:pt x="1111048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111048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563311" y="6689166"/>
            <a:ext cx="2964418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 spc="169" strike="noStrike" u="none">
                <a:solidFill>
                  <a:srgbClr val="FFFBFB"/>
                </a:solidFill>
                <a:latin typeface="DM Sans"/>
              </a:rPr>
              <a:t>Système de Contrôle de Version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59142" y="6432658"/>
            <a:ext cx="4034786" cy="154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3399" spc="169">
                <a:solidFill>
                  <a:srgbClr val="FFFBFB"/>
                </a:solidFill>
                <a:latin typeface="DM Sans"/>
              </a:rPr>
              <a:t>Plateforme de gestion de projet visuelle .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73699">
            <a:off x="-336577" y="7240557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79549">
            <a:off x="15393830" y="-686312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50060"/>
            <a:ext cx="1028700" cy="623319"/>
            <a:chOff x="0" y="0"/>
            <a:chExt cx="270933" cy="164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164166"/>
            </a:xfrm>
            <a:custGeom>
              <a:avLst/>
              <a:gdLst/>
              <a:ahLst/>
              <a:cxnLst/>
              <a:rect r="r" b="b" t="t" l="l"/>
              <a:pathLst>
                <a:path h="16416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64166"/>
                  </a:lnTo>
                  <a:lnTo>
                    <a:pt x="0" y="164166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" cy="20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886970" y="1747544"/>
            <a:ext cx="12514061" cy="8248775"/>
          </a:xfrm>
          <a:custGeom>
            <a:avLst/>
            <a:gdLst/>
            <a:ahLst/>
            <a:cxnLst/>
            <a:rect r="r" b="b" t="t" l="l"/>
            <a:pathLst>
              <a:path h="8248775" w="12514061">
                <a:moveTo>
                  <a:pt x="0" y="0"/>
                </a:moveTo>
                <a:lnTo>
                  <a:pt x="12514060" y="0"/>
                </a:lnTo>
                <a:lnTo>
                  <a:pt x="12514060" y="8248775"/>
                </a:lnTo>
                <a:lnTo>
                  <a:pt x="0" y="8248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43" r="0" b="-742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9269" y="342670"/>
            <a:ext cx="12631446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9"/>
              </a:lnSpc>
              <a:spcBef>
                <a:spcPct val="0"/>
              </a:spcBef>
            </a:pPr>
            <a:r>
              <a:rPr lang="en-US" sz="6999" spc="132">
                <a:solidFill>
                  <a:srgbClr val="231F20"/>
                </a:solidFill>
                <a:latin typeface="Loubag"/>
              </a:rPr>
              <a:t>APPLICATION SUR TRELLO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40" y="-68787"/>
            <a:ext cx="1840320" cy="6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5"/>
              </a:lnSpc>
              <a:spcBef>
                <a:spcPct val="0"/>
              </a:spcBef>
            </a:pPr>
            <a:r>
              <a:rPr lang="en-US" sz="3851" spc="204">
                <a:solidFill>
                  <a:srgbClr val="FFFFFF"/>
                </a:solidFill>
                <a:latin typeface="Montserrat Classic Bold"/>
              </a:rPr>
              <a:t>08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2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8327" y="9546295"/>
            <a:ext cx="5409673" cy="655385"/>
            <a:chOff x="0" y="0"/>
            <a:chExt cx="1403799" cy="170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3799" cy="170071"/>
            </a:xfrm>
            <a:custGeom>
              <a:avLst/>
              <a:gdLst/>
              <a:ahLst/>
              <a:cxnLst/>
              <a:rect r="r" b="b" t="t" l="l"/>
              <a:pathLst>
                <a:path h="170071" w="1403799">
                  <a:moveTo>
                    <a:pt x="0" y="0"/>
                  </a:moveTo>
                  <a:lnTo>
                    <a:pt x="1403799" y="0"/>
                  </a:lnTo>
                  <a:lnTo>
                    <a:pt x="1403799" y="170071"/>
                  </a:lnTo>
                  <a:lnTo>
                    <a:pt x="0" y="170071"/>
                  </a:lnTo>
                  <a:close/>
                </a:path>
              </a:pathLst>
            </a:custGeom>
            <a:solidFill>
              <a:srgbClr val="CCA78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03799" cy="208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28700" cy="745863"/>
            <a:chOff x="0" y="0"/>
            <a:chExt cx="270933" cy="1964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196441"/>
            </a:xfrm>
            <a:custGeom>
              <a:avLst/>
              <a:gdLst/>
              <a:ahLst/>
              <a:cxnLst/>
              <a:rect r="r" b="b" t="t" l="l"/>
              <a:pathLst>
                <a:path h="19644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96441"/>
                  </a:lnTo>
                  <a:lnTo>
                    <a:pt x="0" y="196441"/>
                  </a:lnTo>
                  <a:close/>
                </a:path>
              </a:pathLst>
            </a:custGeom>
            <a:solidFill>
              <a:srgbClr val="96693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234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6725" y="2666091"/>
            <a:ext cx="7516427" cy="3454526"/>
          </a:xfrm>
          <a:custGeom>
            <a:avLst/>
            <a:gdLst/>
            <a:ahLst/>
            <a:cxnLst/>
            <a:rect r="r" b="b" t="t" l="l"/>
            <a:pathLst>
              <a:path h="3454526" w="7516427">
                <a:moveTo>
                  <a:pt x="0" y="0"/>
                </a:moveTo>
                <a:lnTo>
                  <a:pt x="7516427" y="0"/>
                </a:lnTo>
                <a:lnTo>
                  <a:pt x="7516427" y="3454526"/>
                </a:lnTo>
                <a:lnTo>
                  <a:pt x="0" y="345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176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573699">
            <a:off x="-1118184" y="7816587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4350" y="2183246"/>
            <a:ext cx="8123376" cy="4420217"/>
            <a:chOff x="0" y="0"/>
            <a:chExt cx="2107999" cy="11470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7999" cy="1147037"/>
            </a:xfrm>
            <a:custGeom>
              <a:avLst/>
              <a:gdLst/>
              <a:ahLst/>
              <a:cxnLst/>
              <a:rect r="r" b="b" t="t" l="l"/>
              <a:pathLst>
                <a:path h="1147037" w="2107999">
                  <a:moveTo>
                    <a:pt x="0" y="0"/>
                  </a:moveTo>
                  <a:lnTo>
                    <a:pt x="2107999" y="0"/>
                  </a:lnTo>
                  <a:lnTo>
                    <a:pt x="2107999" y="1147037"/>
                  </a:lnTo>
                  <a:lnTo>
                    <a:pt x="0" y="1147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EE2D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107999" cy="1185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26080" y="4893354"/>
            <a:ext cx="8839706" cy="4171287"/>
            <a:chOff x="0" y="0"/>
            <a:chExt cx="2293885" cy="10824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93885" cy="1082440"/>
            </a:xfrm>
            <a:custGeom>
              <a:avLst/>
              <a:gdLst/>
              <a:ahLst/>
              <a:cxnLst/>
              <a:rect r="r" b="b" t="t" l="l"/>
              <a:pathLst>
                <a:path h="1082440" w="2293885">
                  <a:moveTo>
                    <a:pt x="0" y="0"/>
                  </a:moveTo>
                  <a:lnTo>
                    <a:pt x="2293885" y="0"/>
                  </a:lnTo>
                  <a:lnTo>
                    <a:pt x="2293885" y="1082440"/>
                  </a:lnTo>
                  <a:lnTo>
                    <a:pt x="0" y="1082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EEE2D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293885" cy="112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450267" y="5251372"/>
            <a:ext cx="7591333" cy="3455250"/>
          </a:xfrm>
          <a:custGeom>
            <a:avLst/>
            <a:gdLst/>
            <a:ahLst/>
            <a:cxnLst/>
            <a:rect r="r" b="b" t="t" l="l"/>
            <a:pathLst>
              <a:path h="3455250" w="7591333">
                <a:moveTo>
                  <a:pt x="0" y="0"/>
                </a:moveTo>
                <a:lnTo>
                  <a:pt x="7591333" y="0"/>
                </a:lnTo>
                <a:lnTo>
                  <a:pt x="7591333" y="3455251"/>
                </a:lnTo>
                <a:lnTo>
                  <a:pt x="0" y="3455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46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689336" y="726813"/>
            <a:ext cx="8909329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9"/>
              </a:lnSpc>
              <a:spcBef>
                <a:spcPct val="0"/>
              </a:spcBef>
            </a:pPr>
            <a:r>
              <a:rPr lang="en-US" sz="6999" spc="132" strike="noStrike" u="none">
                <a:solidFill>
                  <a:srgbClr val="231F20"/>
                </a:solidFill>
                <a:latin typeface="Loubag"/>
              </a:rPr>
              <a:t>LIVE CODING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540" y="-68787"/>
            <a:ext cx="1496369" cy="6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5"/>
              </a:lnSpc>
              <a:spcBef>
                <a:spcPct val="0"/>
              </a:spcBef>
            </a:pPr>
            <a:r>
              <a:rPr lang="en-US" sz="3851" spc="204">
                <a:solidFill>
                  <a:srgbClr val="FFFFFF"/>
                </a:solidFill>
                <a:latin typeface="Montserrat Classic Bold"/>
              </a:rPr>
              <a:t>09</a:t>
            </a:r>
          </a:p>
        </p:txBody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DAF8SkZJOAg</dc:identifier>
  <dcterms:modified xsi:type="dcterms:W3CDTF">2011-08-01T06:04:30Z</dcterms:modified>
  <cp:revision>1</cp:revision>
  <dc:title>Beige Brown Minimal Aesthetic Thesis Defense Presentation</dc:title>
</cp:coreProperties>
</file>